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5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42B"/>
    <a:srgbClr val="002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2AC9A-2824-440A-9B37-9729EE807488}" type="datetimeFigureOut">
              <a:rPr lang="es-ES" smtClean="0"/>
              <a:t>16/12/2020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B5312-9042-418E-A51F-742E173927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78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nishkeylanguageandbusinesshelp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nishkeylanguageandbusinesshelp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keylanguageandbusinesshelp.co.uk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FBF3BE6-6F01-45ED-BDCC-40F8BB74A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-1"/>
            <a:ext cx="914400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9778" y="3851964"/>
            <a:ext cx="5465778" cy="463300"/>
          </a:xfrm>
        </p:spPr>
        <p:txBody>
          <a:bodyPr anchor="b">
            <a:normAutofit/>
          </a:bodyPr>
          <a:lstStyle>
            <a:lvl1pPr algn="r">
              <a:defRPr sz="2000">
                <a:effectLst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9777" y="4336220"/>
            <a:ext cx="5465779" cy="393161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pic>
        <p:nvPicPr>
          <p:cNvPr id="12" name="Imagen 11">
            <a:hlinkClick r:id="rId3"/>
            <a:extLst>
              <a:ext uri="{FF2B5EF4-FFF2-40B4-BE49-F238E27FC236}">
                <a16:creationId xmlns:a16="http://schemas.microsoft.com/office/drawing/2014/main" id="{571EE3C1-1F83-49B3-91EE-0EF1F167F7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7915" y="4172739"/>
            <a:ext cx="2348824" cy="463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3549649"/>
            <a:ext cx="7514033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699084"/>
            <a:ext cx="6169458" cy="2373732"/>
          </a:xfrm>
          <a:prstGeom prst="roundRect">
            <a:avLst>
              <a:gd name="adj" fmla="val 0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3974702"/>
            <a:ext cx="7514033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00F63E-F41F-4D93-8E5E-A5700C7F4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9B587EA-E958-4B28-A6B6-C98125F75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64515B2-FDB0-4A3B-9765-0CCBE90E6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D5552AB7-92A7-458F-B4DB-FE477A61465A}" type="datetime1">
              <a:rPr lang="en-US" smtClean="0"/>
              <a:t>12/16/2020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800100"/>
            <a:ext cx="7514034" cy="17597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4" y="2628900"/>
            <a:ext cx="7514035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4" y="3257550"/>
            <a:ext cx="7514035" cy="10858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928EF34-69FF-432F-897E-EBDD6B22D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6D21809-8350-45C6-B4FE-BEDB85F06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36E84E3-B1CC-4840-977B-7C220BABBA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B4512439-7AA3-4E29-B3E8-2141A69BE985}" type="datetime1">
              <a:rPr lang="en-US" smtClean="0"/>
              <a:t>12/16/2020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9487E195-95B2-40A1-B739-1E1E1625F1E1}" type="datetime1">
              <a:rPr lang="en-US" smtClean="0"/>
              <a:t>12/16/2020</a:t>
            </a:fld>
            <a:endParaRPr lang="en-US" sz="9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461A37-09D5-4DA0-ADE5-DAAA11E2D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A24C47C-80E0-4685-9AEE-26C6CF34C8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2" y="856032"/>
            <a:ext cx="1327777" cy="3487367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4" y="856034"/>
            <a:ext cx="6014807" cy="3487366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69580A9-D71A-44B1-B8DA-2E5344A80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FA1EFB-9529-433F-A10D-AE9191AC37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00D33B1-59FF-47BE-A51A-2BF0E72FE0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A3977949-D50C-498F-B297-40E8937F52B9}" type="datetime1">
              <a:rPr lang="en-US" smtClean="0"/>
              <a:t>12/16/2020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47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3EF5346-4611-4F51-8046-14C0DF085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1B86150-5DB1-416A-8E7B-0DB35A783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537A148B-80B8-474D-96BD-07A51C095866}" type="datetime1">
              <a:rPr lang="en-US" smtClean="0"/>
              <a:t>12/16/2020</a:t>
            </a:fld>
            <a:endParaRPr lang="en-US" sz="9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3BD7E6-1B42-4D43-A8D8-B7D3B47A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0" y="2000249"/>
            <a:ext cx="6698060" cy="1582787"/>
          </a:xfrm>
        </p:spPr>
        <p:txBody>
          <a:bodyPr anchor="b"/>
          <a:lstStyle>
            <a:lvl1pPr algn="r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09" y="3583036"/>
            <a:ext cx="6698061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2B62A4-EC8F-454B-855D-8B4958789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39D2CE-1668-494D-9D74-6ADE26B3E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34E02F-CEC8-47AD-B511-B673BACC68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5E5EB8C6-A6AE-4F93-8114-D150FCB8E5B3}" type="datetime1">
              <a:rPr lang="en-US" smtClean="0"/>
              <a:t>12/16/2020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3235" y="2000250"/>
            <a:ext cx="3671291" cy="2343151"/>
          </a:xfrm>
        </p:spPr>
        <p:txBody>
          <a:bodyPr>
            <a:normAutofit/>
          </a:bodyPr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2000250"/>
            <a:ext cx="3671292" cy="234315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C28C87-166A-4BF3-9E92-30DC0B9D53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594" y="239193"/>
            <a:ext cx="1677616" cy="33090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54BE4FC-ADEF-4F1D-AC68-D7E1FE5D3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0BDEE1B-F350-434B-92EF-FD084F201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22773CE-6F67-468F-B7AB-44D42994B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200FD8DA-2888-46D2-A418-AAB5282BF3AD}" type="datetime1">
              <a:rPr lang="en-US" smtClean="0"/>
              <a:t>12/16/2020</a:t>
            </a:fld>
            <a:endParaRPr lang="en-US" sz="90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E7252D-2356-4869-BB49-117BDFB76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4" y="914400"/>
            <a:ext cx="7514035" cy="56420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3234" y="1741252"/>
            <a:ext cx="3671292" cy="684846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rgbClr val="CE142B"/>
                </a:solidFill>
                <a:latin typeface="Bebas Neue" panose="020B0606020202050201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3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60366" y="1747602"/>
            <a:ext cx="3466903" cy="684846"/>
          </a:xfr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rgbClr val="C00000"/>
                </a:solidFill>
                <a:latin typeface="Bebas Neue" panose="020B0606020202050201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5" y="2501503"/>
            <a:ext cx="3671292" cy="18418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7A35542-5730-4E74-B3E4-12A34041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EFC8E31-9A02-47F4-BFDC-77D1ECC5A3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EEC0101-A429-4A4D-B263-152D5F6B8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9015F324-BBA6-460D-96F6-68C055195937}" type="datetime1">
              <a:rPr lang="en-US" smtClean="0"/>
              <a:t>12/16/2020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FA1CE-9383-48C2-A113-B8CD1D8D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C27BDE-B31C-41C0-9840-4AC56AD2C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C46B3B3-617C-4607-9FC0-1EF7CD64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4F74E05D-8F10-4501-80DD-25C1E724CE5A}" type="datetime1">
              <a:rPr lang="en-US" smtClean="0"/>
              <a:t>12/16/2020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E8C104-8730-42BD-B75E-CDA3A588F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0913623-5513-4D3B-8A6C-C15B6C70E9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DD04FE2-AF67-4BFD-BD15-37CF3372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E60553A7-B95A-4533-87BA-6B95FE90C662}" type="datetime1">
              <a:rPr lang="en-US" smtClean="0"/>
              <a:t>12/16/2020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1200150"/>
            <a:ext cx="2661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5" y="700391"/>
            <a:ext cx="4680743" cy="364301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4" y="2228850"/>
            <a:ext cx="2661841" cy="1371600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9C1A573-25FD-43AD-BE2A-9C8C5CC38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50B248-9D9E-4606-9CFE-3FBCA6223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D055B95-E2F6-46CA-B84B-71CCCC84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87340A18-4B20-4413-A3F5-6169970FDC23}" type="datetime1">
              <a:rPr lang="en-US" smtClean="0"/>
              <a:t>12/16/2020</a:t>
            </a:fld>
            <a:endParaRPr lang="en-US" sz="9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3" y="1314449"/>
            <a:ext cx="4069619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1" y="685800"/>
            <a:ext cx="2460731" cy="3429000"/>
          </a:xfrm>
          <a:prstGeom prst="roundRect">
            <a:avLst>
              <a:gd name="adj" fmla="val 0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3" y="2343149"/>
            <a:ext cx="4069619" cy="13716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2FEBB3-4176-43AF-8C85-0AE87FF15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Bebas Neue" panose="020B0606020202050201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>
              <a:latin typeface="Bebas Neue" panose="020B0606020202050201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0680C1-4DE9-4ACC-BBBD-8EA93AD565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3234" y="4865047"/>
            <a:ext cx="6014807" cy="273844"/>
          </a:xfrm>
          <a:prstGeom prst="rect">
            <a:avLst/>
          </a:prstGeom>
        </p:spPr>
        <p:txBody>
          <a:bodyPr/>
          <a:lstStyle>
            <a:lvl1pPr algn="ctr">
              <a:defRPr sz="900">
                <a:latin typeface="Montserrat" panose="00000500000000000000" pitchFamily="2" charset="0"/>
              </a:defRPr>
            </a:lvl1pPr>
          </a:lstStyle>
          <a:p>
            <a:r>
              <a:rPr lang="es-ES" sz="900" u="none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www.spanishkeylanguageandbusinesshelp.co.uk</a:t>
            </a:r>
            <a:endParaRPr lang="es-ES" sz="900" u="none" dirty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F93FBE3-17C2-44E8-89AB-DE2E74CC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8092E5DB-044A-4302-BF9F-4FE61B33F2AB}" type="datetime1">
              <a:rPr lang="en-US" smtClean="0"/>
              <a:t>12/16/2020</a:t>
            </a:fld>
            <a:endParaRPr lang="en-US" sz="9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spanishkeylanguageandbusinesshelp.co.uk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234" y="914400"/>
            <a:ext cx="7514035" cy="5642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3" y="2000250"/>
            <a:ext cx="7514035" cy="2343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7" name="Imagen 6">
            <a:hlinkClick r:id="rId15"/>
            <a:extLst>
              <a:ext uri="{FF2B5EF4-FFF2-40B4-BE49-F238E27FC236}">
                <a16:creationId xmlns:a16="http://schemas.microsoft.com/office/drawing/2014/main" id="{2AA350B2-3F91-40AD-896C-F5D221AC1CF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51594" y="239193"/>
            <a:ext cx="1677616" cy="33090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B8F4C47-DEA1-4AAF-B8D6-6D20EE236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6920" y="4865047"/>
            <a:ext cx="413375" cy="273844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Bebas Neue" panose="020B0606020202050201" pitchFamily="34" charset="0"/>
              </a:defRPr>
            </a:lvl1pPr>
          </a:lstStyle>
          <a:p>
            <a:pPr algn="ctr"/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47867F2-5FB6-4C51-88B9-084327041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8855" y="4865047"/>
            <a:ext cx="857250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Montserrat" panose="00000500000000000000" pitchFamily="2" charset="0"/>
              </a:defRPr>
            </a:lvl1pPr>
          </a:lstStyle>
          <a:p>
            <a:fld id="{C1765718-06C9-4537-8F69-0665AD69007B}" type="datetime1">
              <a:rPr lang="en-US" smtClean="0"/>
              <a:t>12/16/2020</a:t>
            </a:fld>
            <a:endParaRPr lang="en-US" sz="900" dirty="0"/>
          </a:p>
        </p:txBody>
      </p:sp>
      <p:pic>
        <p:nvPicPr>
          <p:cNvPr id="16" name="Imagen 15">
            <a:hlinkClick r:id="rId15"/>
            <a:extLst>
              <a:ext uri="{FF2B5EF4-FFF2-40B4-BE49-F238E27FC236}">
                <a16:creationId xmlns:a16="http://schemas.microsoft.com/office/drawing/2014/main" id="{FD75B8D1-9E2D-41D9-B595-08A8422CB90A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rcRect/>
          <a:stretch/>
        </p:blipFill>
        <p:spPr>
          <a:xfrm>
            <a:off x="251594" y="4865047"/>
            <a:ext cx="4168886" cy="1786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7" r:id="rId11"/>
    <p:sldLayoutId id="2147483658" r:id="rId12"/>
    <p:sldLayoutId id="2147483659" r:id="rId13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rgbClr val="00247D"/>
          </a:solidFill>
          <a:effectLst/>
          <a:latin typeface="Bebas Neue" panose="020B0606020202050201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rgbClr val="CE142B"/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Montserrat" panose="00000500000000000000" pitchFamily="2" charset="0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rgbClr val="CE142B"/>
        </a:buClr>
        <a:buSzPct val="145000"/>
        <a:buFont typeface="Arial"/>
        <a:buChar char="•"/>
        <a:defRPr sz="1500" kern="1200" cap="none">
          <a:solidFill>
            <a:schemeClr val="tx1"/>
          </a:solidFill>
          <a:effectLst/>
          <a:latin typeface="Montserrat" panose="00000500000000000000" pitchFamily="2" charset="0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rgbClr val="CE142B"/>
        </a:buClr>
        <a:buSzPct val="145000"/>
        <a:buFont typeface="Arial"/>
        <a:buChar char="•"/>
        <a:defRPr sz="1350" kern="1200" cap="none">
          <a:solidFill>
            <a:schemeClr val="tx1"/>
          </a:solidFill>
          <a:effectLst/>
          <a:latin typeface="Montserrat" panose="00000500000000000000" pitchFamily="2" charset="0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rgbClr val="CE142B"/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Montserrat" panose="00000500000000000000" pitchFamily="2" charset="0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rgbClr val="CE142B"/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05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linkedin.com/in/juan-pardo-a115211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in.skype.com/invite/icegJW1EVB4t" TargetMode="External"/><Relationship Id="rId5" Type="http://schemas.openxmlformats.org/officeDocument/2006/relationships/image" Target="../media/image6.png"/><Relationship Id="rId4" Type="http://schemas.openxmlformats.org/officeDocument/2006/relationships/hyperlink" Target="mailto:juan@spanishkeylanguageandbusinesshelp.co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wre7GpYzLY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nishdaddy.com/learnspanish/dailyroutines.aspx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www.linkedin.com/in/juan-pardo-a1152117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oin.skype.com/invite/icegJW1EVB4t" TargetMode="External"/><Relationship Id="rId5" Type="http://schemas.openxmlformats.org/officeDocument/2006/relationships/image" Target="../media/image6.png"/><Relationship Id="rId4" Type="http://schemas.openxmlformats.org/officeDocument/2006/relationships/hyperlink" Target="mailto:juan@spanishkeylanguageandbusinesshelp.co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WAV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10" Type="http://schemas.openxmlformats.org/officeDocument/2006/relationships/image" Target="../media/image10.png"/><Relationship Id="rId4" Type="http://schemas.openxmlformats.org/officeDocument/2006/relationships/audio" Target="../media/media2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5" Type="http://schemas.microsoft.com/office/2007/relationships/media" Target="../media/media6.WAV"/><Relationship Id="rId10" Type="http://schemas.openxmlformats.org/officeDocument/2006/relationships/image" Target="../media/image13.png"/><Relationship Id="rId4" Type="http://schemas.openxmlformats.org/officeDocument/2006/relationships/audio" Target="../media/media5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8.WAV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audio" Target="../media/media9.WAV"/><Relationship Id="rId5" Type="http://schemas.microsoft.com/office/2007/relationships/media" Target="../media/media9.WAV"/><Relationship Id="rId4" Type="http://schemas.openxmlformats.org/officeDocument/2006/relationships/audio" Target="../media/media8.WAV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10.m4a"/><Relationship Id="rId7" Type="http://schemas.openxmlformats.org/officeDocument/2006/relationships/slideLayout" Target="../slideLayouts/slideLayout4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audio" Target="../media/media11.m4a"/><Relationship Id="rId5" Type="http://schemas.microsoft.com/office/2007/relationships/media" Target="../media/media11.m4a"/><Relationship Id="rId4" Type="http://schemas.openxmlformats.org/officeDocument/2006/relationships/audio" Target="../media/media10.m4a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3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AA7CA79-3895-492E-91D8-D8CEDDF1F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9610" y="4048609"/>
            <a:ext cx="5465778" cy="463300"/>
          </a:xfrm>
        </p:spPr>
        <p:txBody>
          <a:bodyPr/>
          <a:lstStyle/>
          <a:p>
            <a:r>
              <a:rPr lang="en-GB"/>
              <a:t>BEGINNERS – lesson 3</a:t>
            </a:r>
            <a:endParaRPr lang="es-ES" dirty="0"/>
          </a:p>
        </p:txBody>
      </p:sp>
      <p:pic>
        <p:nvPicPr>
          <p:cNvPr id="10" name="Imagen 9" descr="Icon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7532154A-EABE-43BD-A09C-A782B9073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532" y="4691891"/>
            <a:ext cx="320369" cy="320369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A4DDBA63-259D-4ADB-B0ED-929784A1B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7444" y="4691891"/>
            <a:ext cx="320369" cy="320369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hlinkClick r:id="rId6"/>
            <a:extLst>
              <a:ext uri="{FF2B5EF4-FFF2-40B4-BE49-F238E27FC236}">
                <a16:creationId xmlns:a16="http://schemas.microsoft.com/office/drawing/2014/main" id="{276FC57D-CC65-48BE-A1D1-982A2883E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1356" y="4691891"/>
            <a:ext cx="320369" cy="32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5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8259" y="1626628"/>
            <a:ext cx="3842740" cy="2343151"/>
          </a:xfr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 err="1">
                <a:hlinkClick r:id="rId2"/>
              </a:rPr>
              <a:t>Voy</a:t>
            </a:r>
            <a:r>
              <a:rPr lang="en-GB" sz="1000" dirty="0">
                <a:hlinkClick r:id="rId2"/>
              </a:rPr>
              <a:t> a </a:t>
            </a:r>
            <a:r>
              <a:rPr lang="en-GB" sz="1000" dirty="0" err="1">
                <a:hlinkClick r:id="rId2"/>
              </a:rPr>
              <a:t>ir</a:t>
            </a:r>
            <a:r>
              <a:rPr lang="en-GB" sz="1000" dirty="0">
                <a:hlinkClick r:id="rId2"/>
              </a:rPr>
              <a:t>: Going to go Sr. Jordan</a:t>
            </a:r>
            <a:endParaRPr lang="en-GB" sz="10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dirty="0"/>
              <a:t>The present continuous in Spanish is :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b="1" u="sng" dirty="0"/>
              <a:t>Verb </a:t>
            </a:r>
            <a:r>
              <a:rPr lang="en-GB" sz="1000" b="1" u="sng" dirty="0" err="1"/>
              <a:t>ir</a:t>
            </a:r>
            <a:r>
              <a:rPr lang="en-GB" sz="1000" b="1" u="sng" dirty="0"/>
              <a:t> conjugated + a + place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b="1" dirty="0">
                <a:solidFill>
                  <a:srgbClr val="CE142B"/>
                </a:solidFill>
              </a:rPr>
              <a:t>(</a:t>
            </a:r>
            <a:r>
              <a:rPr lang="en-GB" sz="1000" b="1" dirty="0" err="1">
                <a:solidFill>
                  <a:srgbClr val="CE142B"/>
                </a:solidFill>
              </a:rPr>
              <a:t>Yo</a:t>
            </a:r>
            <a:r>
              <a:rPr lang="en-GB" sz="1000" b="1" dirty="0">
                <a:solidFill>
                  <a:srgbClr val="CE142B"/>
                </a:solidFill>
              </a:rPr>
              <a:t>) </a:t>
            </a:r>
            <a:r>
              <a:rPr lang="en-GB" sz="1000" b="1" dirty="0" err="1">
                <a:solidFill>
                  <a:srgbClr val="CE142B"/>
                </a:solidFill>
              </a:rPr>
              <a:t>voy</a:t>
            </a:r>
            <a:r>
              <a:rPr lang="en-GB" sz="1000" b="1" dirty="0">
                <a:solidFill>
                  <a:srgbClr val="CE142B"/>
                </a:solidFill>
              </a:rPr>
              <a:t> </a:t>
            </a:r>
            <a:r>
              <a:rPr lang="en-GB" sz="1000" b="1" dirty="0"/>
              <a:t>a </a:t>
            </a:r>
            <a:r>
              <a:rPr lang="en-GB" sz="1000" b="1" dirty="0" err="1"/>
              <a:t>coger</a:t>
            </a:r>
            <a:r>
              <a:rPr lang="en-GB" sz="1000" b="1" dirty="0"/>
              <a:t> el </a:t>
            </a:r>
            <a:r>
              <a:rPr lang="en-GB" sz="1000" b="1" dirty="0" err="1"/>
              <a:t>tren</a:t>
            </a:r>
            <a:endParaRPr lang="en-GB" sz="1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i="1" dirty="0"/>
              <a:t>I am going to take the train</a:t>
            </a:r>
            <a:endParaRPr lang="en-GB" sz="1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b="1" dirty="0" err="1">
                <a:solidFill>
                  <a:srgbClr val="CE142B"/>
                </a:solidFill>
              </a:rPr>
              <a:t>Usted</a:t>
            </a:r>
            <a:r>
              <a:rPr lang="en-GB" sz="1000" b="1" dirty="0">
                <a:solidFill>
                  <a:srgbClr val="CE142B"/>
                </a:solidFill>
              </a:rPr>
              <a:t> </a:t>
            </a:r>
            <a:r>
              <a:rPr lang="en-GB" sz="1000" b="1" dirty="0" err="1">
                <a:solidFill>
                  <a:srgbClr val="CE142B"/>
                </a:solidFill>
              </a:rPr>
              <a:t>va</a:t>
            </a:r>
            <a:r>
              <a:rPr lang="en-GB" sz="1000" b="1" dirty="0">
                <a:solidFill>
                  <a:srgbClr val="CE142B"/>
                </a:solidFill>
              </a:rPr>
              <a:t> </a:t>
            </a:r>
            <a:r>
              <a:rPr lang="en-GB" sz="1000" b="1" dirty="0"/>
              <a:t>de </a:t>
            </a:r>
            <a:r>
              <a:rPr lang="en-GB" sz="1000" b="1" dirty="0" err="1"/>
              <a:t>viaje</a:t>
            </a:r>
            <a:r>
              <a:rPr lang="en-GB" sz="1000" b="1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i="1" dirty="0"/>
              <a:t>You are going on a trip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b="1" dirty="0">
                <a:solidFill>
                  <a:srgbClr val="CE142B"/>
                </a:solidFill>
              </a:rPr>
              <a:t>(</a:t>
            </a:r>
            <a:r>
              <a:rPr lang="en-GB" sz="1000" b="1" dirty="0" err="1">
                <a:solidFill>
                  <a:srgbClr val="CE142B"/>
                </a:solidFill>
              </a:rPr>
              <a:t>Tú</a:t>
            </a:r>
            <a:r>
              <a:rPr lang="en-GB" sz="1000" b="1" dirty="0">
                <a:solidFill>
                  <a:srgbClr val="CE142B"/>
                </a:solidFill>
              </a:rPr>
              <a:t>) vas </a:t>
            </a:r>
            <a:r>
              <a:rPr lang="en-GB" sz="1000" b="1" dirty="0"/>
              <a:t>a </a:t>
            </a:r>
            <a:r>
              <a:rPr lang="en-GB" sz="1000" b="1" dirty="0" err="1"/>
              <a:t>ir</a:t>
            </a:r>
            <a:r>
              <a:rPr lang="en-GB" sz="1000" b="1" dirty="0"/>
              <a:t> a </a:t>
            </a:r>
            <a:r>
              <a:rPr lang="en-GB" sz="1000" b="1" dirty="0" err="1"/>
              <a:t>comprar</a:t>
            </a:r>
            <a:r>
              <a:rPr lang="en-GB" sz="1000" b="1" dirty="0"/>
              <a:t> (or de </a:t>
            </a:r>
            <a:r>
              <a:rPr lang="en-GB" sz="1000" b="1" dirty="0" err="1"/>
              <a:t>compras</a:t>
            </a:r>
            <a:r>
              <a:rPr lang="en-GB" sz="1000" b="1" dirty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i="1" dirty="0"/>
              <a:t>You are going shopping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b="1" dirty="0">
                <a:solidFill>
                  <a:srgbClr val="CE142B"/>
                </a:solidFill>
              </a:rPr>
              <a:t>(El/Ella) </a:t>
            </a:r>
            <a:r>
              <a:rPr lang="en-GB" sz="1000" b="1" dirty="0" err="1">
                <a:solidFill>
                  <a:srgbClr val="CE142B"/>
                </a:solidFill>
              </a:rPr>
              <a:t>va</a:t>
            </a:r>
            <a:r>
              <a:rPr lang="en-GB" sz="1000" b="1" dirty="0">
                <a:solidFill>
                  <a:srgbClr val="CE142B"/>
                </a:solidFill>
              </a:rPr>
              <a:t> </a:t>
            </a:r>
            <a:r>
              <a:rPr lang="en-GB" sz="1000" b="1" dirty="0"/>
              <a:t>a </a:t>
            </a:r>
            <a:r>
              <a:rPr lang="en-GB" sz="1000" b="1" dirty="0" err="1"/>
              <a:t>jugar</a:t>
            </a:r>
            <a:r>
              <a:rPr lang="en-GB" sz="1000" b="1" dirty="0"/>
              <a:t> al </a:t>
            </a:r>
            <a:r>
              <a:rPr lang="en-GB" sz="1000" b="1" dirty="0" err="1"/>
              <a:t>futbol</a:t>
            </a:r>
            <a:endParaRPr lang="en-GB" sz="1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i="1" dirty="0" err="1"/>
              <a:t>He/She</a:t>
            </a:r>
            <a:r>
              <a:rPr lang="en-GB" sz="1000" i="1" dirty="0"/>
              <a:t> goes to play football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b="1" dirty="0">
                <a:solidFill>
                  <a:srgbClr val="CE142B"/>
                </a:solidFill>
              </a:rPr>
              <a:t>(</a:t>
            </a:r>
            <a:r>
              <a:rPr lang="en-GB" sz="1000" b="1" dirty="0" err="1">
                <a:solidFill>
                  <a:srgbClr val="CE142B"/>
                </a:solidFill>
              </a:rPr>
              <a:t>Nosotros</a:t>
            </a:r>
            <a:r>
              <a:rPr lang="en-GB" sz="1000" b="1" dirty="0">
                <a:solidFill>
                  <a:srgbClr val="CE142B"/>
                </a:solidFill>
              </a:rPr>
              <a:t>/as) </a:t>
            </a:r>
            <a:r>
              <a:rPr lang="en-GB" sz="1000" b="1" dirty="0" err="1">
                <a:solidFill>
                  <a:srgbClr val="CE142B"/>
                </a:solidFill>
              </a:rPr>
              <a:t>vamos</a:t>
            </a:r>
            <a:r>
              <a:rPr lang="en-GB" sz="1000" b="1" dirty="0">
                <a:solidFill>
                  <a:srgbClr val="CE142B"/>
                </a:solidFill>
              </a:rPr>
              <a:t> </a:t>
            </a:r>
            <a:r>
              <a:rPr lang="en-GB" sz="1000" b="1" dirty="0"/>
              <a:t>a </a:t>
            </a:r>
            <a:r>
              <a:rPr lang="en-GB" sz="1000" b="1" dirty="0" err="1"/>
              <a:t>ir</a:t>
            </a:r>
            <a:r>
              <a:rPr lang="en-GB" sz="1000" b="1" dirty="0"/>
              <a:t> a </a:t>
            </a:r>
            <a:r>
              <a:rPr lang="en-GB" sz="1000" b="1" dirty="0" err="1"/>
              <a:t>clase</a:t>
            </a:r>
            <a:r>
              <a:rPr lang="en-GB" sz="1000" b="1" dirty="0"/>
              <a:t> de </a:t>
            </a:r>
            <a:r>
              <a:rPr lang="en-GB" sz="1000" b="1" dirty="0" err="1"/>
              <a:t>español</a:t>
            </a:r>
            <a:endParaRPr lang="en-GB" sz="1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i="1" dirty="0"/>
              <a:t>We are going to the Spanish class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b="1" dirty="0">
                <a:solidFill>
                  <a:srgbClr val="CE142B"/>
                </a:solidFill>
              </a:rPr>
              <a:t>(</a:t>
            </a:r>
            <a:r>
              <a:rPr lang="en-GB" sz="1000" b="1" dirty="0" err="1">
                <a:solidFill>
                  <a:srgbClr val="CE142B"/>
                </a:solidFill>
              </a:rPr>
              <a:t>Ustedes</a:t>
            </a:r>
            <a:r>
              <a:rPr lang="en-GB" sz="1000" b="1" dirty="0">
                <a:solidFill>
                  <a:srgbClr val="CE142B"/>
                </a:solidFill>
              </a:rPr>
              <a:t>) van </a:t>
            </a:r>
            <a:r>
              <a:rPr lang="en-GB" sz="1000" b="1" dirty="0"/>
              <a:t>a </a:t>
            </a:r>
            <a:r>
              <a:rPr lang="en-GB" sz="1000" b="1" dirty="0" err="1"/>
              <a:t>tomar</a:t>
            </a:r>
            <a:r>
              <a:rPr lang="en-GB" sz="1000" b="1" dirty="0"/>
              <a:t> café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i="1" dirty="0"/>
              <a:t>You are going to have a coffee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b="1" dirty="0">
                <a:solidFill>
                  <a:srgbClr val="CE142B"/>
                </a:solidFill>
              </a:rPr>
              <a:t>(</a:t>
            </a:r>
            <a:r>
              <a:rPr lang="en-GB" sz="1000" b="1" dirty="0" err="1">
                <a:solidFill>
                  <a:srgbClr val="CE142B"/>
                </a:solidFill>
              </a:rPr>
              <a:t>Vosotros</a:t>
            </a:r>
            <a:r>
              <a:rPr lang="en-GB" sz="1000" b="1" dirty="0">
                <a:solidFill>
                  <a:srgbClr val="CE142B"/>
                </a:solidFill>
              </a:rPr>
              <a:t>) </a:t>
            </a:r>
            <a:r>
              <a:rPr lang="en-GB" sz="1000" b="1" dirty="0" err="1">
                <a:solidFill>
                  <a:srgbClr val="CE142B"/>
                </a:solidFill>
              </a:rPr>
              <a:t>vais</a:t>
            </a:r>
            <a:r>
              <a:rPr lang="en-GB" sz="1000" b="1" dirty="0">
                <a:solidFill>
                  <a:srgbClr val="CE142B"/>
                </a:solidFill>
              </a:rPr>
              <a:t> </a:t>
            </a:r>
            <a:r>
              <a:rPr lang="en-GB" sz="1000" b="1" dirty="0"/>
              <a:t>a </a:t>
            </a:r>
            <a:r>
              <a:rPr lang="en-GB" sz="1000" b="1" dirty="0" err="1"/>
              <a:t>Inglaterra</a:t>
            </a:r>
            <a:r>
              <a:rPr lang="en-GB" sz="1000" b="1" dirty="0"/>
              <a:t> de </a:t>
            </a:r>
            <a:r>
              <a:rPr lang="en-GB" sz="1000" b="1" dirty="0" err="1"/>
              <a:t>vacaciones</a:t>
            </a:r>
            <a:endParaRPr lang="en-GB" sz="1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i="1" dirty="0"/>
              <a:t>You are going on holiday to England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b="1" dirty="0" err="1">
                <a:solidFill>
                  <a:srgbClr val="CE142B"/>
                </a:solidFill>
              </a:rPr>
              <a:t>Ellos</a:t>
            </a:r>
            <a:r>
              <a:rPr lang="en-GB" sz="1000" b="1" dirty="0">
                <a:solidFill>
                  <a:srgbClr val="CE142B"/>
                </a:solidFill>
              </a:rPr>
              <a:t>/as van </a:t>
            </a:r>
            <a:r>
              <a:rPr lang="en-GB" sz="1000" b="1" dirty="0" err="1"/>
              <a:t>juntos</a:t>
            </a:r>
            <a:r>
              <a:rPr lang="en-GB" sz="1000" b="1" dirty="0"/>
              <a:t> a </a:t>
            </a:r>
            <a:r>
              <a:rPr lang="en-GB" sz="1000" b="1" dirty="0" err="1"/>
              <a:t>trabajar</a:t>
            </a:r>
            <a:endParaRPr lang="en-GB" sz="10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</a:pPr>
            <a:r>
              <a:rPr lang="en-GB" sz="1000" i="1" dirty="0"/>
              <a:t>They are going together to work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1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1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84526" y="1626628"/>
            <a:ext cx="3842741" cy="234315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u="sng" dirty="0"/>
              <a:t>Verb </a:t>
            </a:r>
            <a:r>
              <a:rPr lang="en-GB" sz="1100" b="1" u="sng" dirty="0" err="1"/>
              <a:t>ir</a:t>
            </a:r>
            <a:r>
              <a:rPr lang="en-GB" sz="1100" b="1" u="sng" dirty="0"/>
              <a:t> conjugated +ir+a infinitive verb + location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/>
              <a:t>(</a:t>
            </a:r>
            <a:r>
              <a:rPr lang="en-GB" sz="1100" b="1" dirty="0" err="1"/>
              <a:t>Tú</a:t>
            </a:r>
            <a:r>
              <a:rPr lang="en-GB" sz="1100" b="1" dirty="0"/>
              <a:t>) vas a </a:t>
            </a:r>
            <a:r>
              <a:rPr lang="en-GB" sz="1100" b="1" dirty="0" err="1"/>
              <a:t>ir</a:t>
            </a:r>
            <a:r>
              <a:rPr lang="en-GB" sz="1100" b="1" dirty="0"/>
              <a:t> a </a:t>
            </a:r>
            <a:r>
              <a:rPr lang="en-GB" sz="1100" b="1" dirty="0" err="1"/>
              <a:t>comprar</a:t>
            </a:r>
            <a:r>
              <a:rPr lang="en-GB" sz="1100" b="1" dirty="0"/>
              <a:t> (or de </a:t>
            </a:r>
            <a:r>
              <a:rPr lang="en-GB" sz="1100" b="1" dirty="0" err="1"/>
              <a:t>compras</a:t>
            </a:r>
            <a:r>
              <a:rPr lang="en-GB" sz="1100" b="1" dirty="0"/>
              <a:t>) al </a:t>
            </a:r>
            <a:r>
              <a:rPr lang="en-GB" sz="1100" b="1" dirty="0" err="1"/>
              <a:t>supermercado</a:t>
            </a:r>
            <a:r>
              <a:rPr lang="en-GB" sz="1100" b="1" dirty="0"/>
              <a:t> del barrio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i="1" dirty="0"/>
              <a:t>You are going to go shopping to the neighbourhood or local supermarket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i="1" dirty="0" err="1"/>
              <a:t>Usted</a:t>
            </a:r>
            <a:r>
              <a:rPr lang="en-GB" sz="1100" i="1" dirty="0"/>
              <a:t> </a:t>
            </a:r>
            <a:r>
              <a:rPr lang="en-GB" sz="1100" i="1" dirty="0" err="1"/>
              <a:t>va</a:t>
            </a:r>
            <a:r>
              <a:rPr lang="en-GB" sz="1100" i="1" dirty="0"/>
              <a:t> a …….. (in formal)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i="1" dirty="0"/>
              <a:t>NOTES: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100" i="1" dirty="0"/>
              <a:t>‘’Al’’ is a contraction of a + el (a el is less used)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100" i="1" dirty="0"/>
              <a:t>Al or el is used on male nouns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100" i="1" dirty="0"/>
              <a:t>A la cannot be contracted; refers to female nouns: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100" i="1" dirty="0" err="1"/>
              <a:t>Vamos</a:t>
            </a:r>
            <a:r>
              <a:rPr lang="en-GB" sz="1100" i="1" dirty="0"/>
              <a:t> a la cafeteria.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1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1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1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5ADA6B-8B3E-4810-8B83-06B8267E8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 err="1"/>
              <a:t>Voy</a:t>
            </a:r>
            <a:r>
              <a:rPr lang="en-GB" b="1" dirty="0"/>
              <a:t> a: Going to &amp; Future of verb </a:t>
            </a:r>
            <a:r>
              <a:rPr lang="en-GB" b="1" dirty="0" err="1"/>
              <a:t>Ir</a:t>
            </a:r>
            <a:r>
              <a:rPr lang="en-GB" b="1" dirty="0"/>
              <a:t> (to go)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401CB7F-7469-4CC5-9C5C-2E661BD6DB7E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3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 err="1"/>
              <a:t>Rojo</a:t>
            </a:r>
            <a:r>
              <a:rPr lang="en-GB" sz="1200" dirty="0"/>
              <a:t>: Red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Verde: Green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Amarillo: Yellow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 err="1"/>
              <a:t>Naranja</a:t>
            </a:r>
            <a:r>
              <a:rPr lang="en-GB" sz="1200" dirty="0"/>
              <a:t>: Orange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Negro: Black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Blanco: White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Azul: Blue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 err="1"/>
              <a:t>Morado</a:t>
            </a:r>
            <a:r>
              <a:rPr lang="en-GB" sz="1200" dirty="0"/>
              <a:t>: Purple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Rosa: Pink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/>
              <a:t>Gris: Grey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 err="1"/>
              <a:t>Marrón</a:t>
            </a:r>
            <a:r>
              <a:rPr lang="en-GB" sz="1200" dirty="0"/>
              <a:t>: Brown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dirty="0" err="1"/>
              <a:t>Ocre</a:t>
            </a:r>
            <a:r>
              <a:rPr lang="en-GB" sz="1200" dirty="0"/>
              <a:t>: Ochre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000250"/>
            <a:ext cx="2343150" cy="2343150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9A3BDEC-6F83-4F87-8C03-65DE460CE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Los </a:t>
            </a:r>
            <a:r>
              <a:rPr lang="en-GB" b="1" dirty="0" err="1"/>
              <a:t>colores</a:t>
            </a:r>
            <a:endParaRPr lang="en-GB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08966B0-0AE4-44CD-976B-8E48738F1C98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431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CE142B"/>
                </a:solidFill>
              </a:rPr>
              <a:t>Rutinas</a:t>
            </a:r>
            <a:r>
              <a:rPr lang="en-GB" b="1" dirty="0">
                <a:solidFill>
                  <a:srgbClr val="CE142B"/>
                </a:solidFill>
              </a:rPr>
              <a:t>: </a:t>
            </a:r>
            <a:r>
              <a:rPr lang="en-GB" dirty="0">
                <a:solidFill>
                  <a:schemeClr val="tx1"/>
                </a:solidFill>
              </a:rPr>
              <a:t>Routines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2">
                  <a:lumMod val="25000"/>
                </a:schemeClr>
              </a:buClr>
            </a:pPr>
            <a:r>
              <a:rPr lang="en-GB" dirty="0">
                <a:hlinkClick r:id="rId2"/>
              </a:rPr>
              <a:t>Various useful routines</a:t>
            </a:r>
            <a:endParaRPr lang="en-GB" dirty="0"/>
          </a:p>
          <a:p>
            <a:endParaRPr lang="en-GB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38F03DD-09E1-40FE-9572-4CC7168A3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3893" y="4865047"/>
            <a:ext cx="41337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CC4BCA-1442-4201-BFD2-3FB7CA1E86F1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1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con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5ED25F82-7701-4971-94CA-0F20BFB66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662" y="3984938"/>
            <a:ext cx="714375" cy="714375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EADA6771-E43F-47E2-879A-07A7FE419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132" y="3984937"/>
            <a:ext cx="714375" cy="714375"/>
          </a:xfrm>
          <a:prstGeom prst="rect">
            <a:avLst/>
          </a:prstGeom>
        </p:spPr>
      </p:pic>
      <p:pic>
        <p:nvPicPr>
          <p:cNvPr id="11" name="Imagen 10" descr="Icono&#10;&#10;Descripción generada automáticamente">
            <a:hlinkClick r:id="rId6"/>
            <a:extLst>
              <a:ext uri="{FF2B5EF4-FFF2-40B4-BE49-F238E27FC236}">
                <a16:creationId xmlns:a16="http://schemas.microsoft.com/office/drawing/2014/main" id="{060AADA1-F525-4086-A8C1-AE32A7B542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0602" y="3983608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5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Lesson 3: </a:t>
            </a:r>
            <a:r>
              <a:rPr lang="en-GB" b="1" dirty="0" err="1"/>
              <a:t>Lección</a:t>
            </a:r>
            <a:r>
              <a:rPr lang="en-GB" b="1" dirty="0"/>
              <a:t> 3</a:t>
            </a:r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1113233" y="2408904"/>
            <a:ext cx="7514035" cy="1425678"/>
          </a:xfrm>
        </p:spPr>
        <p:txBody>
          <a:bodyPr anchor="t">
            <a:normAutofit/>
          </a:bodyPr>
          <a:lstStyle/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Presentations, introductions, greetings and numbers up to 120.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 err="1"/>
              <a:t>Voy</a:t>
            </a:r>
            <a:r>
              <a:rPr lang="en-GB" sz="1200" dirty="0"/>
              <a:t> a (I am going to)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Los </a:t>
            </a:r>
            <a:r>
              <a:rPr lang="en-GB" sz="1200" dirty="0" err="1"/>
              <a:t>colores</a:t>
            </a:r>
            <a:endParaRPr lang="en-GB" sz="1200" dirty="0"/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Spanish proverbs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Find the missing words</a:t>
            </a:r>
          </a:p>
          <a:p>
            <a:pPr marL="342900" indent="-3429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Play the hangman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EA9039-1285-4FF5-95BA-9D6EE2D92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3893" y="4865047"/>
            <a:ext cx="41337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CA6D68-5315-4616-9302-9BBF491B5491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1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27588" y="2098570"/>
            <a:ext cx="3671292" cy="2343151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dirty="0"/>
              <a:t>Uses and pronunciation of ca, </a:t>
            </a:r>
            <a:r>
              <a:rPr lang="en-GB" sz="1100" dirty="0" err="1"/>
              <a:t>ce</a:t>
            </a:r>
            <a:r>
              <a:rPr lang="en-GB" sz="1100" dirty="0"/>
              <a:t>, ci, co, cu: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1" dirty="0" err="1"/>
              <a:t>Calefaccion</a:t>
            </a:r>
            <a:r>
              <a:rPr lang="en-GB" sz="1100" b="1" dirty="0"/>
              <a:t>: </a:t>
            </a:r>
            <a:r>
              <a:rPr lang="en-GB" sz="1100" i="1" dirty="0"/>
              <a:t>Heating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1" dirty="0" err="1"/>
              <a:t>Calor</a:t>
            </a:r>
            <a:r>
              <a:rPr lang="en-GB" sz="1100" b="1" dirty="0"/>
              <a:t>: </a:t>
            </a:r>
            <a:r>
              <a:rPr lang="en-GB" sz="1100" i="1" dirty="0"/>
              <a:t>Heat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1" dirty="0"/>
              <a:t>Café: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100" b="1" dirty="0" err="1"/>
              <a:t>Cantar</a:t>
            </a:r>
            <a:r>
              <a:rPr lang="en-GB" sz="1100" b="1" dirty="0"/>
              <a:t>: </a:t>
            </a:r>
            <a:r>
              <a:rPr lang="en-GB" sz="1100" i="1" dirty="0"/>
              <a:t>To sing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i="1" dirty="0"/>
              <a:t>All of them sound like ‘k’ (e.g.: </a:t>
            </a:r>
            <a:r>
              <a:rPr lang="en-GB" sz="1100" i="1" dirty="0" err="1"/>
              <a:t>kafe</a:t>
            </a:r>
            <a:r>
              <a:rPr lang="en-GB" sz="1100" i="1" dirty="0"/>
              <a:t>, Kantar) </a:t>
            </a:r>
            <a:r>
              <a:rPr lang="en-GB" sz="1100" b="1" i="1" dirty="0"/>
              <a:t>‘(k)’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 err="1"/>
              <a:t>Cena</a:t>
            </a:r>
            <a:r>
              <a:rPr lang="en-GB" sz="1100" b="1" dirty="0"/>
              <a:t>: </a:t>
            </a:r>
            <a:r>
              <a:rPr lang="en-GB" sz="1100" i="1" dirty="0"/>
              <a:t>dinner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 err="1"/>
              <a:t>Celda</a:t>
            </a:r>
            <a:r>
              <a:rPr lang="en-GB" sz="1100" b="1" dirty="0"/>
              <a:t>: </a:t>
            </a:r>
            <a:r>
              <a:rPr lang="en-GB" sz="1100" i="1" dirty="0"/>
              <a:t>Cell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 err="1"/>
              <a:t>Cenicero</a:t>
            </a:r>
            <a:r>
              <a:rPr lang="en-GB" sz="1100" b="1" dirty="0"/>
              <a:t>: </a:t>
            </a:r>
            <a:r>
              <a:rPr lang="en-GB" sz="1100" i="1" dirty="0"/>
              <a:t>Ashtray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i="1" dirty="0"/>
              <a:t>All of them sound like ‘cell’, centre, Zen </a:t>
            </a:r>
            <a:r>
              <a:rPr lang="en-GB" sz="1100" b="1" i="1" dirty="0"/>
              <a:t>‘(</a:t>
            </a:r>
            <a:r>
              <a:rPr lang="en-GB" sz="1100" b="1" i="1" dirty="0" err="1"/>
              <a:t>th</a:t>
            </a:r>
            <a:r>
              <a:rPr lang="en-GB" sz="1100" b="1" i="1" dirty="0"/>
              <a:t>)’</a:t>
            </a:r>
          </a:p>
          <a:p>
            <a:pPr marL="0" indent="0">
              <a:buNone/>
            </a:pPr>
            <a:endParaRPr lang="en-GB" sz="1100" i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5975" y="2098570"/>
            <a:ext cx="3671292" cy="2343150"/>
          </a:xfrm>
        </p:spPr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/>
              <a:t>Cine: </a:t>
            </a:r>
            <a:r>
              <a:rPr lang="en-GB" sz="1100" i="1" dirty="0"/>
              <a:t>Cinema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 err="1"/>
              <a:t>Cilindro</a:t>
            </a:r>
            <a:r>
              <a:rPr lang="en-GB" sz="1100" b="1" dirty="0"/>
              <a:t>: </a:t>
            </a:r>
            <a:r>
              <a:rPr lang="en-GB" sz="1100" i="1" dirty="0"/>
              <a:t>Cylinder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 err="1"/>
              <a:t>Cinturon</a:t>
            </a:r>
            <a:r>
              <a:rPr lang="en-GB" sz="1100" b="1" dirty="0"/>
              <a:t>: </a:t>
            </a:r>
            <a:r>
              <a:rPr lang="en-GB" sz="1100" i="1" dirty="0"/>
              <a:t>Bell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 dirty="0"/>
              <a:t>They sound like ‘thunder, theatre, thin </a:t>
            </a:r>
            <a:r>
              <a:rPr lang="en-GB" sz="1100" b="1" i="1" dirty="0"/>
              <a:t>‘(</a:t>
            </a:r>
            <a:r>
              <a:rPr lang="en-GB" sz="1100" b="1" i="1" dirty="0" err="1"/>
              <a:t>th</a:t>
            </a:r>
            <a:r>
              <a:rPr lang="en-GB" sz="1100" b="1" i="1" dirty="0"/>
              <a:t>)’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 err="1"/>
              <a:t>Cocina</a:t>
            </a:r>
            <a:r>
              <a:rPr lang="en-GB" sz="1100" b="1" dirty="0"/>
              <a:t>: </a:t>
            </a:r>
            <a:r>
              <a:rPr lang="en-GB" sz="1100" i="1" dirty="0"/>
              <a:t>Kitchen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 err="1"/>
              <a:t>Colegio</a:t>
            </a:r>
            <a:r>
              <a:rPr lang="en-GB" sz="1100" b="1" dirty="0"/>
              <a:t>: </a:t>
            </a:r>
            <a:r>
              <a:rPr lang="en-GB" sz="1100" i="1" dirty="0"/>
              <a:t>College, school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 err="1"/>
              <a:t>Colmena</a:t>
            </a:r>
            <a:r>
              <a:rPr lang="en-GB" sz="1100" b="1" dirty="0"/>
              <a:t>: </a:t>
            </a:r>
            <a:r>
              <a:rPr lang="en-GB" sz="1100" i="1" dirty="0"/>
              <a:t>Hive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 dirty="0"/>
              <a:t>These sound like College, Cold </a:t>
            </a:r>
            <a:r>
              <a:rPr lang="en-GB" sz="1100" b="1" i="1" dirty="0"/>
              <a:t>‘(k)’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 err="1"/>
              <a:t>Cuchara</a:t>
            </a:r>
            <a:r>
              <a:rPr lang="en-GB" sz="1100" b="1" dirty="0"/>
              <a:t>: </a:t>
            </a:r>
            <a:r>
              <a:rPr lang="en-GB" sz="1100" i="1" dirty="0"/>
              <a:t>Spoon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 err="1"/>
              <a:t>Cundir</a:t>
            </a:r>
            <a:r>
              <a:rPr lang="en-GB" sz="1100" b="1" dirty="0"/>
              <a:t>: </a:t>
            </a:r>
            <a:r>
              <a:rPr lang="en-GB" sz="1100" i="1" dirty="0"/>
              <a:t>To spread, to go a long way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100" b="1" dirty="0" err="1"/>
              <a:t>Culto</a:t>
            </a:r>
            <a:r>
              <a:rPr lang="en-GB" sz="1100" b="1" dirty="0"/>
              <a:t>: </a:t>
            </a:r>
            <a:r>
              <a:rPr lang="en-GB" sz="1100" i="1" dirty="0"/>
              <a:t>cult, refine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i="1" dirty="0"/>
              <a:t>All these sound like the </a:t>
            </a:r>
            <a:r>
              <a:rPr lang="en-GB" sz="1100" b="1" i="1" dirty="0"/>
              <a:t>‘(k)’ </a:t>
            </a:r>
            <a:endParaRPr lang="en-GB" sz="1100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9BF235-30CD-4AF8-A577-DC1E0AD549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4" y="827820"/>
            <a:ext cx="7514035" cy="1089470"/>
          </a:xfrm>
        </p:spPr>
        <p:txBody>
          <a:bodyPr>
            <a:noAutofit/>
          </a:bodyPr>
          <a:lstStyle/>
          <a:p>
            <a:r>
              <a:rPr lang="en-GB" b="1" dirty="0"/>
              <a:t>Tips and rules in Spanish language: </a:t>
            </a:r>
            <a:r>
              <a:rPr lang="en-GB" i="1" dirty="0" err="1"/>
              <a:t>Consejos</a:t>
            </a:r>
            <a:r>
              <a:rPr lang="en-GB" i="1" dirty="0"/>
              <a:t> y </a:t>
            </a:r>
            <a:r>
              <a:rPr lang="en-GB" i="1" dirty="0" err="1"/>
              <a:t>reglas</a:t>
            </a:r>
            <a:r>
              <a:rPr lang="en-GB" i="1" dirty="0"/>
              <a:t> en </a:t>
            </a:r>
            <a:r>
              <a:rPr lang="en-GB" i="1" dirty="0" err="1"/>
              <a:t>Español</a:t>
            </a:r>
            <a:endParaRPr lang="en-GB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4D5AB3-734D-463F-9AB9-A709DD018DCA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6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16733" y="1622322"/>
            <a:ext cx="8283138" cy="2892527"/>
          </a:xfrm>
        </p:spPr>
        <p:txBody>
          <a:bodyPr numCol="2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Javier: </a:t>
            </a:r>
            <a:r>
              <a:rPr lang="en-GB" sz="1100" dirty="0"/>
              <a:t>Hola, ¿</a:t>
            </a:r>
            <a:r>
              <a:rPr lang="en-GB" sz="1100" dirty="0" err="1"/>
              <a:t>cómo</a:t>
            </a:r>
            <a:r>
              <a:rPr lang="en-GB" sz="1100" dirty="0"/>
              <a:t> </a:t>
            </a:r>
            <a:r>
              <a:rPr lang="en-GB" sz="1100" dirty="0" err="1"/>
              <a:t>estas</a:t>
            </a:r>
            <a:r>
              <a:rPr lang="en-GB" sz="1100" dirty="0"/>
              <a:t>?</a:t>
            </a:r>
            <a:endParaRPr lang="en-GB" sz="1100" i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Raquel: </a:t>
            </a:r>
            <a:r>
              <a:rPr lang="en-GB" sz="1100" dirty="0" err="1"/>
              <a:t>Muy</a:t>
            </a:r>
            <a:r>
              <a:rPr lang="en-GB" sz="1100" dirty="0"/>
              <a:t> </a:t>
            </a:r>
            <a:r>
              <a:rPr lang="en-GB" sz="1100" dirty="0" err="1"/>
              <a:t>bien</a:t>
            </a:r>
            <a:r>
              <a:rPr lang="en-GB" sz="1100" dirty="0"/>
              <a:t>, ¿</a:t>
            </a:r>
            <a:r>
              <a:rPr lang="en-GB" sz="1100" dirty="0" err="1"/>
              <a:t>quién</a:t>
            </a:r>
            <a:r>
              <a:rPr lang="en-GB" sz="1100" dirty="0"/>
              <a:t> </a:t>
            </a:r>
            <a:r>
              <a:rPr lang="en-GB" sz="1100" dirty="0" err="1"/>
              <a:t>eres</a:t>
            </a:r>
            <a:r>
              <a:rPr lang="en-GB" sz="1100" dirty="0"/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Javier: </a:t>
            </a:r>
            <a:r>
              <a:rPr lang="en-GB" sz="1100" dirty="0"/>
              <a:t>(</a:t>
            </a:r>
            <a:r>
              <a:rPr lang="en-GB" sz="1100" dirty="0" err="1"/>
              <a:t>Yo</a:t>
            </a:r>
            <a:r>
              <a:rPr lang="en-GB" sz="1100" dirty="0"/>
              <a:t>) soy </a:t>
            </a:r>
            <a:r>
              <a:rPr lang="en-GB" sz="1100" dirty="0" err="1"/>
              <a:t>tu</a:t>
            </a:r>
            <a:r>
              <a:rPr lang="en-GB" sz="1100" dirty="0"/>
              <a:t> primo. Soy de Argentina, </a:t>
            </a:r>
            <a:r>
              <a:rPr lang="en-GB" sz="1100" dirty="0" err="1"/>
              <a:t>pero</a:t>
            </a:r>
            <a:r>
              <a:rPr lang="en-GB" sz="1100" dirty="0"/>
              <a:t> vivo en Colombia y </a:t>
            </a:r>
            <a:r>
              <a:rPr lang="en-GB" sz="1100" dirty="0" err="1"/>
              <a:t>vengo</a:t>
            </a:r>
            <a:r>
              <a:rPr lang="en-GB" sz="1100" dirty="0"/>
              <a:t> </a:t>
            </a:r>
            <a:r>
              <a:rPr lang="en-GB" sz="1100" dirty="0" err="1"/>
              <a:t>unos</a:t>
            </a:r>
            <a:r>
              <a:rPr lang="en-GB" sz="1100" dirty="0"/>
              <a:t> </a:t>
            </a:r>
            <a:r>
              <a:rPr lang="en-GB" sz="1100" dirty="0" err="1"/>
              <a:t>dias</a:t>
            </a:r>
            <a:r>
              <a:rPr lang="en-GB" sz="1100" dirty="0"/>
              <a:t> a Madrid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Raquel: </a:t>
            </a:r>
            <a:r>
              <a:rPr lang="en-GB" sz="1100" dirty="0" err="1"/>
              <a:t>Encantada</a:t>
            </a:r>
            <a:r>
              <a:rPr lang="en-GB" sz="1100" dirty="0"/>
              <a:t>, y ¿</a:t>
            </a:r>
            <a:r>
              <a:rPr lang="en-GB" sz="1100" dirty="0" err="1"/>
              <a:t>este</a:t>
            </a:r>
            <a:r>
              <a:rPr lang="en-GB" sz="1100" dirty="0"/>
              <a:t> </a:t>
            </a:r>
            <a:r>
              <a:rPr lang="en-GB" sz="1100" dirty="0" err="1"/>
              <a:t>niño</a:t>
            </a:r>
            <a:r>
              <a:rPr lang="en-GB" sz="1100" dirty="0"/>
              <a:t>? ¿ </a:t>
            </a:r>
            <a:r>
              <a:rPr lang="en-GB" sz="1100" dirty="0" err="1"/>
              <a:t>Cuántos</a:t>
            </a:r>
            <a:r>
              <a:rPr lang="en-GB" sz="1100" dirty="0"/>
              <a:t> </a:t>
            </a:r>
            <a:r>
              <a:rPr lang="en-GB" sz="1100" dirty="0" err="1"/>
              <a:t>años</a:t>
            </a:r>
            <a:r>
              <a:rPr lang="en-GB" sz="1100" dirty="0"/>
              <a:t> </a:t>
            </a:r>
            <a:r>
              <a:rPr lang="en-GB" sz="1100" dirty="0" err="1"/>
              <a:t>tiene</a:t>
            </a:r>
            <a:r>
              <a:rPr lang="en-GB" sz="1100" dirty="0"/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Javier: </a:t>
            </a:r>
            <a:r>
              <a:rPr lang="en-GB" sz="1100" dirty="0"/>
              <a:t>Es mi </a:t>
            </a:r>
            <a:r>
              <a:rPr lang="en-GB" sz="1100" dirty="0" err="1"/>
              <a:t>sobrino</a:t>
            </a:r>
            <a:r>
              <a:rPr lang="en-GB" sz="1100" dirty="0"/>
              <a:t>.  Se llama, Luis. (El) </a:t>
            </a:r>
            <a:r>
              <a:rPr lang="en-GB" sz="1100" dirty="0" err="1"/>
              <a:t>es</a:t>
            </a:r>
            <a:r>
              <a:rPr lang="en-GB" sz="1100" dirty="0"/>
              <a:t> de Colombia. Vive con mi </a:t>
            </a:r>
            <a:r>
              <a:rPr lang="en-GB" sz="1100" dirty="0" err="1"/>
              <a:t>hermana</a:t>
            </a:r>
            <a:r>
              <a:rPr lang="en-GB" sz="1100" dirty="0"/>
              <a:t> y mi </a:t>
            </a:r>
            <a:r>
              <a:rPr lang="en-GB" sz="1100" dirty="0" err="1"/>
              <a:t>cuñado</a:t>
            </a:r>
            <a:r>
              <a:rPr lang="en-GB" sz="1100" dirty="0"/>
              <a:t> y </a:t>
            </a:r>
            <a:r>
              <a:rPr lang="en-GB" sz="1100" dirty="0" err="1"/>
              <a:t>tiene</a:t>
            </a:r>
            <a:r>
              <a:rPr lang="en-GB" sz="1100" dirty="0"/>
              <a:t> 10 </a:t>
            </a:r>
            <a:r>
              <a:rPr lang="en-GB" sz="1100" dirty="0" err="1"/>
              <a:t>años</a:t>
            </a:r>
            <a:r>
              <a:rPr lang="en-GB" sz="1100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Luis: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Hola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Raquel, ¿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qué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tal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Raquel: 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Es un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poco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tarde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para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Luis, son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las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once de la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noche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  ¡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Cenas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y a la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cama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eh, Luis!</a:t>
            </a:r>
            <a:endParaRPr lang="en-GB" sz="11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Javier: 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Vale,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vamos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 comer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algo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al bar de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abajo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entonces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y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luego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Luis se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va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a la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cama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Raquel:  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De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acuerdo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¡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vamos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! Por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cierto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Javier y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tú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¿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cuántos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años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11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tienes</a:t>
            </a:r>
            <a:r>
              <a:rPr lang="en-GB" sz="1100" dirty="0">
                <a:solidFill>
                  <a:prstClr val="black">
                    <a:lumMod val="85000"/>
                    <a:lumOff val="15000"/>
                  </a:prstClr>
                </a:solidFill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1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None/>
            </a:pPr>
            <a:endParaRPr lang="en-GB" sz="11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Javier: </a:t>
            </a:r>
            <a:r>
              <a:rPr lang="en-GB" sz="1100" dirty="0"/>
              <a:t>Hi, how are you?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Raquel: </a:t>
            </a:r>
            <a:r>
              <a:rPr lang="en-GB" sz="1100" dirty="0"/>
              <a:t>Very good, who are you?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Javier: </a:t>
            </a:r>
            <a:r>
              <a:rPr lang="en-GB" sz="1100" dirty="0"/>
              <a:t> I am your cousin. I am from Argentina, but I live in Colombia and I come few days to Madrid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Raquel: </a:t>
            </a:r>
            <a:r>
              <a:rPr lang="en-GB" sz="1100" dirty="0"/>
              <a:t>Nice to meet you, and, this boy? ¿How old is him?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Javier: </a:t>
            </a:r>
            <a:r>
              <a:rPr lang="en-GB" sz="1100" dirty="0"/>
              <a:t>It´s my nephew. His name is Luis. He is from Colombia. He lives with my sister and my brother in law and he is 10 years old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Luis: </a:t>
            </a:r>
            <a:r>
              <a:rPr lang="en-GB" sz="1100" dirty="0"/>
              <a:t>Hola Raquel, what´s up?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Raquel: </a:t>
            </a:r>
            <a:r>
              <a:rPr lang="en-GB" sz="1100" dirty="0"/>
              <a:t>It´s a bit late for Luis, it´s 11 pm. You have dinner and go to bed, eh, Luis!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Javier: </a:t>
            </a:r>
            <a:r>
              <a:rPr lang="en-GB" sz="1100" dirty="0"/>
              <a:t>Ok, let´s go to eat something to the bar downstairs and then Luis will go to bed.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r>
              <a:rPr lang="en-GB" sz="1100" b="1" dirty="0"/>
              <a:t>Raquel: </a:t>
            </a:r>
            <a:r>
              <a:rPr lang="en-GB" sz="1100" dirty="0"/>
              <a:t>Alright, let´s go! By the way, Javier and you, how old are you?</a:t>
            </a:r>
            <a:endParaRPr lang="en-GB" sz="11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1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1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CE142B"/>
              </a:buClr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AAF00A-FC00-4F13-B06F-D448874B6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3234" y="827820"/>
            <a:ext cx="7514035" cy="514597"/>
          </a:xfrm>
        </p:spPr>
        <p:txBody>
          <a:bodyPr>
            <a:normAutofit fontScale="90000"/>
          </a:bodyPr>
          <a:lstStyle/>
          <a:p>
            <a:r>
              <a:rPr lang="en-GB" sz="2850" dirty="0"/>
              <a:t>INTRODUCTIONS: PRESENTACIONES 1</a:t>
            </a: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229829" y="1622322"/>
            <a:ext cx="228600" cy="228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58981" y="2343150"/>
            <a:ext cx="228600" cy="228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44129" y="3659443"/>
            <a:ext cx="228600" cy="2286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3149E7-7541-4409-BBD3-B5C24C7F9E81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950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4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09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INTRODUCTIONS: PRESENTACIONES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3233" y="1602630"/>
            <a:ext cx="7514035" cy="2343151"/>
          </a:xfrm>
        </p:spPr>
        <p:txBody>
          <a:bodyPr numCol="2" anchor="t">
            <a:noAutofit/>
          </a:bodyPr>
          <a:lstStyle/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Javier and Raquel van a comer </a:t>
            </a:r>
            <a:r>
              <a:rPr lang="en-GB" sz="1200" b="1" dirty="0" err="1"/>
              <a:t>algo</a:t>
            </a:r>
            <a:r>
              <a:rPr lang="en-GB" sz="1200" b="1" dirty="0"/>
              <a:t>. </a:t>
            </a:r>
            <a:r>
              <a:rPr lang="en-GB" sz="1200" b="1" dirty="0" err="1"/>
              <a:t>Ya</a:t>
            </a:r>
            <a:r>
              <a:rPr lang="en-GB" sz="1200" b="1" dirty="0"/>
              <a:t> </a:t>
            </a:r>
            <a:r>
              <a:rPr lang="en-GB" sz="1200" b="1" dirty="0" err="1"/>
              <a:t>es</a:t>
            </a:r>
            <a:r>
              <a:rPr lang="en-GB" sz="1200" b="1" dirty="0"/>
              <a:t> </a:t>
            </a:r>
            <a:r>
              <a:rPr lang="en-GB" sz="1200" b="1" dirty="0" err="1"/>
              <a:t>mediodía</a:t>
            </a:r>
            <a:r>
              <a:rPr lang="en-GB" sz="1200" b="1" dirty="0"/>
              <a:t>.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/>
              <a:t>Javier and Raquel are going to eat something. It´s midday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Javier: </a:t>
            </a:r>
            <a:r>
              <a:rPr lang="en-GB" sz="1200" dirty="0"/>
              <a:t>¡Hay </a:t>
            </a:r>
            <a:r>
              <a:rPr lang="en-GB" sz="1200" dirty="0" err="1"/>
              <a:t>muchos</a:t>
            </a:r>
            <a:r>
              <a:rPr lang="en-GB" sz="1200" dirty="0"/>
              <a:t> bares en </a:t>
            </a:r>
            <a:r>
              <a:rPr lang="en-GB" sz="1200" dirty="0" err="1"/>
              <a:t>España</a:t>
            </a:r>
            <a:r>
              <a:rPr lang="en-GB" sz="1200" dirty="0"/>
              <a:t>!, ¿a  </a:t>
            </a:r>
            <a:r>
              <a:rPr lang="en-GB" sz="1200" dirty="0" err="1"/>
              <a:t>dónde</a:t>
            </a:r>
            <a:r>
              <a:rPr lang="en-GB" sz="1200" dirty="0"/>
              <a:t> </a:t>
            </a:r>
            <a:r>
              <a:rPr lang="en-GB" sz="1200" dirty="0" err="1"/>
              <a:t>vamos</a:t>
            </a:r>
            <a:r>
              <a:rPr lang="en-GB" sz="1200" dirty="0"/>
              <a:t>?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/>
              <a:t>There are many bars in Spain, where are we going?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Raquel:  </a:t>
            </a:r>
            <a:r>
              <a:rPr lang="en-GB" sz="1200" dirty="0" err="1"/>
              <a:t>Vamos</a:t>
            </a:r>
            <a:r>
              <a:rPr lang="en-GB" sz="1200" dirty="0"/>
              <a:t> a la </a:t>
            </a:r>
            <a:r>
              <a:rPr lang="en-GB" sz="1200" dirty="0" err="1"/>
              <a:t>calle</a:t>
            </a:r>
            <a:r>
              <a:rPr lang="en-GB" sz="1200" dirty="0"/>
              <a:t> </a:t>
            </a:r>
            <a:r>
              <a:rPr lang="en-GB" sz="1200" dirty="0" err="1"/>
              <a:t>Atocha</a:t>
            </a:r>
            <a:r>
              <a:rPr lang="en-GB" sz="1200" dirty="0"/>
              <a:t>, </a:t>
            </a:r>
            <a:r>
              <a:rPr lang="en-GB" sz="1200" dirty="0" err="1"/>
              <a:t>suelo</a:t>
            </a:r>
            <a:r>
              <a:rPr lang="en-GB" sz="1200" dirty="0"/>
              <a:t> </a:t>
            </a:r>
            <a:r>
              <a:rPr lang="en-GB" sz="1200" dirty="0" err="1"/>
              <a:t>ir</a:t>
            </a:r>
            <a:r>
              <a:rPr lang="en-GB" sz="1200" dirty="0"/>
              <a:t> mucho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/>
              <a:t>Let´s go to </a:t>
            </a:r>
            <a:r>
              <a:rPr lang="en-GB" sz="1200" i="1" dirty="0" err="1"/>
              <a:t>Atocha</a:t>
            </a:r>
            <a:r>
              <a:rPr lang="en-GB" sz="1200" i="1" dirty="0"/>
              <a:t> street, I tend to go often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Camarero</a:t>
            </a:r>
            <a:r>
              <a:rPr lang="en-GB" sz="1200" b="1" dirty="0"/>
              <a:t>: </a:t>
            </a:r>
            <a:r>
              <a:rPr lang="en-GB" sz="1200" dirty="0" err="1"/>
              <a:t>Hola</a:t>
            </a:r>
            <a:r>
              <a:rPr lang="en-GB" sz="1200" dirty="0"/>
              <a:t> </a:t>
            </a:r>
            <a:r>
              <a:rPr lang="en-GB" sz="1200" dirty="0" err="1"/>
              <a:t>chavales</a:t>
            </a:r>
            <a:r>
              <a:rPr lang="en-GB" sz="1200" dirty="0"/>
              <a:t>, ¿</a:t>
            </a:r>
            <a:r>
              <a:rPr lang="en-GB" sz="1200" dirty="0" err="1"/>
              <a:t>qué</a:t>
            </a:r>
            <a:r>
              <a:rPr lang="en-GB" sz="1200" dirty="0"/>
              <a:t> </a:t>
            </a:r>
            <a:r>
              <a:rPr lang="en-GB" sz="1200" dirty="0" err="1"/>
              <a:t>vais</a:t>
            </a:r>
            <a:r>
              <a:rPr lang="en-GB" sz="1200" dirty="0"/>
              <a:t> a </a:t>
            </a:r>
            <a:r>
              <a:rPr lang="en-GB" sz="1200" dirty="0" err="1"/>
              <a:t>tomar</a:t>
            </a:r>
            <a:r>
              <a:rPr lang="en-GB" sz="1200" dirty="0"/>
              <a:t>?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/>
              <a:t>Hello lads, what are you going to have?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Raquel: </a:t>
            </a:r>
            <a:r>
              <a:rPr lang="en-GB" sz="1200" dirty="0" err="1"/>
              <a:t>Yo</a:t>
            </a:r>
            <a:r>
              <a:rPr lang="en-GB" sz="1200" dirty="0"/>
              <a:t> </a:t>
            </a:r>
            <a:r>
              <a:rPr lang="en-GB" sz="1200" dirty="0" err="1"/>
              <a:t>quiero</a:t>
            </a:r>
            <a:r>
              <a:rPr lang="en-GB" sz="1200" dirty="0"/>
              <a:t> </a:t>
            </a:r>
            <a:r>
              <a:rPr lang="en-GB" sz="1200" dirty="0" err="1"/>
              <a:t>una</a:t>
            </a:r>
            <a:r>
              <a:rPr lang="en-GB" sz="1200" dirty="0"/>
              <a:t> </a:t>
            </a:r>
            <a:r>
              <a:rPr lang="en-GB" sz="1200" dirty="0" err="1"/>
              <a:t>caña</a:t>
            </a:r>
            <a:r>
              <a:rPr lang="en-GB" sz="1200" dirty="0"/>
              <a:t> y un </a:t>
            </a:r>
            <a:r>
              <a:rPr lang="en-GB" sz="1200" dirty="0" err="1"/>
              <a:t>pincho</a:t>
            </a:r>
            <a:r>
              <a:rPr lang="en-GB" sz="1200" dirty="0"/>
              <a:t> de tortilla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/>
              <a:t>I want a beer (small beer) and a </a:t>
            </a:r>
            <a:r>
              <a:rPr lang="en-GB" sz="1200" i="1" dirty="0" err="1"/>
              <a:t>spanish</a:t>
            </a:r>
            <a:r>
              <a:rPr lang="en-GB" sz="1200" i="1" dirty="0"/>
              <a:t> omelette aperitif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Javier: </a:t>
            </a:r>
            <a:r>
              <a:rPr lang="en-GB" sz="1200" dirty="0" err="1"/>
              <a:t>Pues</a:t>
            </a:r>
            <a:r>
              <a:rPr lang="en-GB" sz="1200" dirty="0"/>
              <a:t> </a:t>
            </a:r>
            <a:r>
              <a:rPr lang="en-GB" sz="1200" dirty="0" err="1"/>
              <a:t>yo</a:t>
            </a:r>
            <a:r>
              <a:rPr lang="en-GB" sz="1200" dirty="0"/>
              <a:t>, </a:t>
            </a:r>
            <a:r>
              <a:rPr lang="en-GB" sz="1200" dirty="0" err="1"/>
              <a:t>tomaré</a:t>
            </a:r>
            <a:r>
              <a:rPr lang="en-GB" sz="1200" dirty="0"/>
              <a:t> un </a:t>
            </a:r>
            <a:r>
              <a:rPr lang="en-GB" sz="1200" dirty="0" err="1"/>
              <a:t>vino</a:t>
            </a:r>
            <a:r>
              <a:rPr lang="en-GB" sz="1200" dirty="0"/>
              <a:t> </a:t>
            </a:r>
            <a:r>
              <a:rPr lang="en-GB" sz="1200" dirty="0" err="1"/>
              <a:t>tinto</a:t>
            </a:r>
            <a:r>
              <a:rPr lang="en-GB" sz="1200" dirty="0"/>
              <a:t> y </a:t>
            </a:r>
            <a:r>
              <a:rPr lang="en-GB" sz="1200" dirty="0" err="1"/>
              <a:t>unas</a:t>
            </a:r>
            <a:r>
              <a:rPr lang="en-GB" sz="1200" dirty="0"/>
              <a:t> </a:t>
            </a:r>
            <a:r>
              <a:rPr lang="en-GB" sz="1200" dirty="0" err="1"/>
              <a:t>aceitunas</a:t>
            </a:r>
            <a:endParaRPr lang="en-GB" sz="1200" dirty="0"/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/>
              <a:t>Well, I´ll have a glass of wine and some olives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/>
              <a:t>Raquel </a:t>
            </a:r>
            <a:r>
              <a:rPr lang="en-GB" sz="1200" dirty="0" err="1"/>
              <a:t>ve</a:t>
            </a:r>
            <a:r>
              <a:rPr lang="en-GB" sz="1200" dirty="0"/>
              <a:t> a un amiga y </a:t>
            </a:r>
            <a:r>
              <a:rPr lang="en-GB" sz="1200" dirty="0" err="1"/>
              <a:t>su</a:t>
            </a:r>
            <a:r>
              <a:rPr lang="en-GB" sz="1200" dirty="0"/>
              <a:t> </a:t>
            </a:r>
            <a:r>
              <a:rPr lang="en-GB" sz="1200" dirty="0" err="1"/>
              <a:t>marido</a:t>
            </a:r>
            <a:r>
              <a:rPr lang="en-GB" sz="1200" dirty="0"/>
              <a:t>. </a:t>
            </a:r>
            <a:r>
              <a:rPr lang="en-GB" sz="1200" i="1" dirty="0"/>
              <a:t>Raquel sees a friend and her husband</a:t>
            </a:r>
            <a:endParaRPr lang="en-GB" sz="1200" dirty="0"/>
          </a:p>
          <a:p>
            <a:pPr marL="108000" indent="0"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Raquel: </a:t>
            </a:r>
            <a:r>
              <a:rPr lang="en-GB" sz="1200" dirty="0" err="1"/>
              <a:t>Hola</a:t>
            </a:r>
            <a:r>
              <a:rPr lang="en-GB" sz="1200" dirty="0"/>
              <a:t> Yolanda, ¿</a:t>
            </a:r>
            <a:r>
              <a:rPr lang="en-GB" sz="1200" dirty="0" err="1"/>
              <a:t>cómo</a:t>
            </a:r>
            <a:r>
              <a:rPr lang="en-GB" sz="1200" dirty="0"/>
              <a:t> </a:t>
            </a:r>
            <a:r>
              <a:rPr lang="en-GB" sz="1200" dirty="0" err="1"/>
              <a:t>estas</a:t>
            </a:r>
            <a:r>
              <a:rPr lang="en-GB" sz="1200" dirty="0"/>
              <a:t>? ¿Es </a:t>
            </a:r>
            <a:r>
              <a:rPr lang="en-GB" sz="1200" dirty="0" err="1"/>
              <a:t>este</a:t>
            </a:r>
            <a:r>
              <a:rPr lang="en-GB" sz="1200" dirty="0"/>
              <a:t> </a:t>
            </a:r>
            <a:r>
              <a:rPr lang="en-GB" sz="1200" dirty="0" err="1"/>
              <a:t>tú</a:t>
            </a:r>
            <a:r>
              <a:rPr lang="en-GB" sz="1200" dirty="0"/>
              <a:t> </a:t>
            </a:r>
            <a:r>
              <a:rPr lang="en-GB" sz="1200" dirty="0" err="1"/>
              <a:t>marido</a:t>
            </a:r>
            <a:r>
              <a:rPr lang="en-GB" sz="1200" dirty="0"/>
              <a:t>?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/>
              <a:t>Hi Yolanda, how are you? Is this your husband?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Yolanda: </a:t>
            </a:r>
            <a:r>
              <a:rPr lang="en-GB" sz="1200" dirty="0"/>
              <a:t>Si, </a:t>
            </a:r>
            <a:r>
              <a:rPr lang="en-GB" sz="1200" dirty="0" err="1"/>
              <a:t>él</a:t>
            </a:r>
            <a:r>
              <a:rPr lang="en-GB" sz="1200" dirty="0"/>
              <a:t> </a:t>
            </a:r>
            <a:r>
              <a:rPr lang="en-GB" sz="1200" dirty="0" err="1"/>
              <a:t>es</a:t>
            </a:r>
            <a:r>
              <a:rPr lang="en-GB" sz="1200" dirty="0"/>
              <a:t> Julian Montero. Te </a:t>
            </a:r>
            <a:r>
              <a:rPr lang="en-GB" sz="1200" dirty="0" err="1"/>
              <a:t>presento</a:t>
            </a:r>
            <a:r>
              <a:rPr lang="en-GB" sz="1200" dirty="0"/>
              <a:t> a mi </a:t>
            </a:r>
            <a:r>
              <a:rPr lang="en-GB" sz="1200" dirty="0" err="1"/>
              <a:t>marido</a:t>
            </a:r>
            <a:endParaRPr lang="en-GB" sz="1200" dirty="0"/>
          </a:p>
          <a:p>
            <a:pPr marL="108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i="1" dirty="0"/>
              <a:t>Yes, he is </a:t>
            </a:r>
            <a:r>
              <a:rPr lang="en-GB" sz="1200" i="1" dirty="0" err="1"/>
              <a:t>Julían</a:t>
            </a:r>
            <a:r>
              <a:rPr lang="en-GB" sz="1200" i="1" dirty="0"/>
              <a:t> Montero. I introduce you to my husband</a:t>
            </a:r>
          </a:p>
          <a:p>
            <a:pPr marL="108000" indent="0"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Raquel: </a:t>
            </a:r>
            <a:r>
              <a:rPr lang="en-GB" sz="1200" dirty="0" err="1"/>
              <a:t>Encantada</a:t>
            </a:r>
            <a:endParaRPr lang="en-GB" sz="12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73A343-9BED-4C85-88B9-1E883258B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39034" y="1845431"/>
            <a:ext cx="228600" cy="228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39034" y="3717181"/>
            <a:ext cx="228600" cy="228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870250" y="2343150"/>
            <a:ext cx="228600" cy="2286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0B49D6B-8ED9-436F-BD36-EB907D7A3FF6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0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1113234" y="2000250"/>
            <a:ext cx="3671291" cy="2343151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Ventiuno</a:t>
            </a:r>
            <a:r>
              <a:rPr lang="en-GB" sz="1200" b="1" dirty="0"/>
              <a:t>:   Twenty </a:t>
            </a:r>
            <a:r>
              <a:rPr lang="en-GB" sz="1200" b="1" i="1" dirty="0"/>
              <a:t>one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Veintidos</a:t>
            </a:r>
            <a:r>
              <a:rPr lang="en-GB" sz="1200" b="1" dirty="0"/>
              <a:t>:    Twenty </a:t>
            </a:r>
            <a:r>
              <a:rPr lang="en-GB" sz="1200" b="1" i="1" dirty="0"/>
              <a:t>two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Veintitres</a:t>
            </a:r>
            <a:r>
              <a:rPr lang="en-GB" sz="1200" b="1" dirty="0"/>
              <a:t>:   </a:t>
            </a:r>
            <a:r>
              <a:rPr lang="en-GB" sz="1200" b="1" dirty="0" err="1"/>
              <a:t>Twnty</a:t>
            </a:r>
            <a:r>
              <a:rPr lang="en-GB" sz="1200" b="1" dirty="0"/>
              <a:t> </a:t>
            </a:r>
            <a:r>
              <a:rPr lang="en-GB" sz="1200" b="1" i="1" dirty="0"/>
              <a:t>three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Veinticuatro</a:t>
            </a:r>
            <a:r>
              <a:rPr lang="en-GB" sz="1200" b="1" dirty="0"/>
              <a:t>: </a:t>
            </a:r>
            <a:r>
              <a:rPr lang="en-GB" sz="1200" b="1" dirty="0" err="1"/>
              <a:t>Twnty</a:t>
            </a:r>
            <a:r>
              <a:rPr lang="en-GB" sz="1200" b="1" dirty="0"/>
              <a:t> </a:t>
            </a:r>
            <a:r>
              <a:rPr lang="en-GB" sz="1200" b="1" i="1" dirty="0"/>
              <a:t>four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Veinticinco</a:t>
            </a:r>
            <a:r>
              <a:rPr lang="en-GB" sz="1200" b="1" dirty="0"/>
              <a:t>:  </a:t>
            </a:r>
            <a:r>
              <a:rPr lang="en-GB" sz="1200" b="1" dirty="0" err="1"/>
              <a:t>Twenty</a:t>
            </a:r>
            <a:r>
              <a:rPr lang="en-GB" sz="1200" b="1" i="1" dirty="0" err="1"/>
              <a:t>f</a:t>
            </a:r>
            <a:r>
              <a:rPr lang="en-GB" sz="1200" b="1" i="1" dirty="0"/>
              <a:t> </a:t>
            </a:r>
            <a:r>
              <a:rPr lang="en-GB" sz="1200" b="1" i="1" dirty="0" err="1"/>
              <a:t>ive</a:t>
            </a:r>
            <a:endParaRPr lang="en-GB" sz="1200" b="1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i="1" dirty="0" err="1"/>
              <a:t>Veintiseis</a:t>
            </a:r>
            <a:r>
              <a:rPr lang="en-GB" sz="1200" b="1" i="1" dirty="0"/>
              <a:t>: Twenty six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i="1" dirty="0" err="1"/>
              <a:t>Veintisiete</a:t>
            </a:r>
            <a:r>
              <a:rPr lang="en-GB" sz="1200" b="1" i="1" dirty="0"/>
              <a:t>: Twenty seven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i="1" dirty="0" err="1"/>
              <a:t>Ve</a:t>
            </a:r>
            <a:endParaRPr lang="en-GB" sz="1200" b="1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i="1" dirty="0" err="1"/>
              <a:t>Ve</a:t>
            </a:r>
            <a:endParaRPr lang="en-GB" sz="1200" b="1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i="1" dirty="0"/>
              <a:t>Treinta: Thirty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Treinta y </a:t>
            </a:r>
            <a:r>
              <a:rPr lang="en-GB" sz="1200" b="1" dirty="0" err="1"/>
              <a:t>uno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Treinta y dos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Treinta y </a:t>
            </a:r>
            <a:r>
              <a:rPr lang="en-GB" sz="1200" b="1" dirty="0" err="1"/>
              <a:t>tres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Treinta y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Tre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Trein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Trein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Trein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Trein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Cuarenta</a:t>
            </a:r>
            <a:r>
              <a:rPr lang="en-GB" sz="1200" b="1" dirty="0"/>
              <a:t>: Forty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Cincuenta</a:t>
            </a:r>
            <a:r>
              <a:rPr lang="en-GB" sz="1200" dirty="0"/>
              <a:t>: Fifty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24A6667-425F-40FA-B4FC-6E3D46D6B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sz="1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NUMEROS</a:t>
            </a: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681193" y="856518"/>
            <a:ext cx="457200" cy="4572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822134" y="2875132"/>
            <a:ext cx="228600" cy="228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7013741" y="2857469"/>
            <a:ext cx="228600" cy="2286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F728365-F5C4-41CB-8A22-2DECAF2A3950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0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5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Cincuenta</a:t>
            </a:r>
            <a:r>
              <a:rPr lang="en-GB" sz="1200" b="1" dirty="0"/>
              <a:t> y </a:t>
            </a:r>
            <a:r>
              <a:rPr lang="en-GB" sz="1200" b="1" dirty="0" err="1"/>
              <a:t>uno</a:t>
            </a:r>
            <a:r>
              <a:rPr lang="en-GB" sz="1200" b="1" dirty="0"/>
              <a:t>: 51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Cincuenta</a:t>
            </a:r>
            <a:r>
              <a:rPr lang="en-GB" sz="1200" b="1" dirty="0"/>
              <a:t> y dos: 52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Cincuenta</a:t>
            </a:r>
            <a:r>
              <a:rPr lang="en-GB" sz="1200" b="1" dirty="0"/>
              <a:t> y </a:t>
            </a:r>
            <a:r>
              <a:rPr lang="en-GB" sz="1200" b="1" dirty="0" err="1"/>
              <a:t>tres</a:t>
            </a:r>
            <a:r>
              <a:rPr lang="en-GB" sz="1200" b="1" dirty="0"/>
              <a:t>: 53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And so on until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Cincuenta</a:t>
            </a:r>
            <a:r>
              <a:rPr lang="en-GB" sz="1200" b="1" dirty="0"/>
              <a:t> y </a:t>
            </a:r>
            <a:r>
              <a:rPr lang="en-GB" sz="1200" b="1" dirty="0" err="1"/>
              <a:t>nueve</a:t>
            </a:r>
            <a:r>
              <a:rPr lang="en-GB" sz="1200" b="1" dirty="0"/>
              <a:t>: 59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Sesenta</a:t>
            </a:r>
            <a:r>
              <a:rPr lang="en-GB" sz="1200" b="1" dirty="0"/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Setenta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Ochenta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Noventa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</a:t>
            </a:r>
            <a:r>
              <a:rPr lang="en-GB" sz="1200" b="1" dirty="0"/>
              <a:t>: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 anchor="t"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</a:t>
            </a:r>
            <a:r>
              <a:rPr lang="en-GB" sz="1200" b="1" dirty="0" err="1"/>
              <a:t>uno</a:t>
            </a:r>
            <a:r>
              <a:rPr lang="en-GB" sz="1200" b="1" dirty="0"/>
              <a:t>: 101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dos: 102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</a:t>
            </a:r>
            <a:r>
              <a:rPr lang="en-GB" sz="1200" b="1" dirty="0" err="1"/>
              <a:t>tres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</a:t>
            </a:r>
            <a:r>
              <a:rPr lang="en-GB" sz="1200" b="1" dirty="0" err="1"/>
              <a:t>cuatro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</a:t>
            </a:r>
            <a:r>
              <a:rPr lang="en-GB" sz="1200" b="1" dirty="0" err="1"/>
              <a:t>cinco</a:t>
            </a:r>
            <a:endParaRPr lang="en-GB" sz="12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And so on until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</a:t>
            </a:r>
            <a:r>
              <a:rPr lang="en-GB" sz="1200" b="1" dirty="0" err="1"/>
              <a:t>diez</a:t>
            </a:r>
            <a:r>
              <a:rPr lang="en-GB" sz="1200" b="1" dirty="0"/>
              <a:t>: 110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once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</a:t>
            </a:r>
            <a:r>
              <a:rPr lang="en-GB" sz="1200" b="1" dirty="0" err="1"/>
              <a:t>doce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</a:t>
            </a:r>
            <a:r>
              <a:rPr lang="en-GB" sz="1200" b="1" dirty="0" err="1"/>
              <a:t>trece</a:t>
            </a:r>
            <a:r>
              <a:rPr lang="en-GB" sz="1200" b="1" dirty="0"/>
              <a:t>: 113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And so until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</a:t>
            </a:r>
            <a:r>
              <a:rPr lang="en-GB" sz="1200" b="1" dirty="0" err="1"/>
              <a:t>diecinueve</a:t>
            </a:r>
            <a:r>
              <a:rPr lang="en-GB" sz="1200" b="1" dirty="0"/>
              <a:t>: 119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Ciento</a:t>
            </a:r>
            <a:r>
              <a:rPr lang="en-GB" sz="1200" b="1" dirty="0"/>
              <a:t> </a:t>
            </a:r>
            <a:r>
              <a:rPr lang="en-GB" sz="1200" b="1" dirty="0" err="1"/>
              <a:t>veinte</a:t>
            </a:r>
            <a:r>
              <a:rPr lang="en-GB" sz="1200" b="1" dirty="0"/>
              <a:t>: 120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b="1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74DFC23-F15B-4859-B7F0-D68A97513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sz="12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NUMEROS 2</a:t>
            </a: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794492" y="827820"/>
            <a:ext cx="457200" cy="457200"/>
          </a:xfrm>
          <a:prstGeom prst="rect">
            <a:avLst/>
          </a:prstGeom>
        </p:spPr>
      </p:pic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080657" y="2865665"/>
            <a:ext cx="457200" cy="457200"/>
          </a:xfrm>
          <a:prstGeom prst="rect">
            <a:avLst/>
          </a:prstGeom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47985" y="2865665"/>
            <a:ext cx="457200" cy="4572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29D8677-3C96-4A8A-BFA5-F2444E1E87D6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08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4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Soltero</a:t>
            </a:r>
            <a:r>
              <a:rPr lang="en-GB" sz="1300" b="1" dirty="0"/>
              <a:t>: </a:t>
            </a:r>
            <a:r>
              <a:rPr lang="en-GB" sz="1300" i="1" dirty="0"/>
              <a:t>Single man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Soltera</a:t>
            </a:r>
            <a:r>
              <a:rPr lang="en-GB" sz="1300" b="1" dirty="0"/>
              <a:t>: </a:t>
            </a:r>
            <a:r>
              <a:rPr lang="en-GB" sz="1300" i="1" dirty="0"/>
              <a:t>Single woman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Marido</a:t>
            </a:r>
            <a:r>
              <a:rPr lang="en-GB" sz="1300" b="1" dirty="0"/>
              <a:t>:</a:t>
            </a:r>
            <a:r>
              <a:rPr lang="en-GB" sz="1300" i="1" dirty="0"/>
              <a:t> Husband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Mujer</a:t>
            </a:r>
            <a:r>
              <a:rPr lang="en-GB" sz="1300" b="1" dirty="0"/>
              <a:t>/</a:t>
            </a:r>
            <a:r>
              <a:rPr lang="en-GB" sz="1300" b="1" dirty="0" err="1"/>
              <a:t>esposa</a:t>
            </a:r>
            <a:r>
              <a:rPr lang="en-GB" sz="1300" b="1" dirty="0"/>
              <a:t>: </a:t>
            </a:r>
            <a:r>
              <a:rPr lang="en-GB" sz="1300" i="1" dirty="0"/>
              <a:t>Wife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/>
              <a:t>Padre/papa: </a:t>
            </a:r>
            <a:r>
              <a:rPr lang="en-GB" sz="1300" i="1" dirty="0"/>
              <a:t>Father, dad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/>
              <a:t>Madre/mama: </a:t>
            </a:r>
            <a:r>
              <a:rPr lang="en-GB" sz="1300" i="1" dirty="0"/>
              <a:t>Mother, mum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Tio</a:t>
            </a:r>
            <a:r>
              <a:rPr lang="en-GB" sz="1300" b="1" dirty="0"/>
              <a:t>: </a:t>
            </a:r>
            <a:r>
              <a:rPr lang="en-GB" sz="1300" i="1" dirty="0"/>
              <a:t>Uncle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/>
              <a:t>Tia: </a:t>
            </a:r>
            <a:r>
              <a:rPr lang="en-GB" sz="1300" i="1" dirty="0"/>
              <a:t>Aunt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Sobrino</a:t>
            </a:r>
            <a:r>
              <a:rPr lang="en-GB" sz="1300" b="1" dirty="0"/>
              <a:t>: </a:t>
            </a:r>
            <a:r>
              <a:rPr lang="en-GB" sz="1300" dirty="0"/>
              <a:t>Nephew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/>
              <a:t>Hoy: </a:t>
            </a:r>
            <a:r>
              <a:rPr lang="en-GB" sz="1300" dirty="0"/>
              <a:t>Today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Mañana</a:t>
            </a:r>
            <a:r>
              <a:rPr lang="en-GB" sz="1300" b="1" dirty="0"/>
              <a:t>: </a:t>
            </a:r>
            <a:r>
              <a:rPr lang="en-GB" sz="1300" dirty="0"/>
              <a:t>Tomorrow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Pasado</a:t>
            </a:r>
            <a:r>
              <a:rPr lang="en-GB" sz="1300" b="1" dirty="0"/>
              <a:t> </a:t>
            </a:r>
            <a:r>
              <a:rPr lang="en-GB" sz="1300" b="1" dirty="0" err="1"/>
              <a:t>mañana</a:t>
            </a:r>
            <a:r>
              <a:rPr lang="en-GB" sz="1300" b="1" dirty="0"/>
              <a:t>: </a:t>
            </a:r>
            <a:r>
              <a:rPr lang="en-GB" sz="1300" dirty="0"/>
              <a:t>After tomorrow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/>
              <a:t>Ayer: </a:t>
            </a:r>
            <a:r>
              <a:rPr lang="en-GB" sz="1300" dirty="0"/>
              <a:t>Yesterday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Nombre</a:t>
            </a:r>
            <a:r>
              <a:rPr lang="en-GB" sz="1300" b="1" dirty="0"/>
              <a:t>: </a:t>
            </a:r>
            <a:r>
              <a:rPr lang="en-GB" sz="1300" dirty="0"/>
              <a:t>Name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300" b="1" dirty="0" err="1"/>
              <a:t>Apellido</a:t>
            </a:r>
            <a:r>
              <a:rPr lang="en-GB" sz="1300" b="1" dirty="0"/>
              <a:t>: </a:t>
            </a:r>
            <a:r>
              <a:rPr lang="en-GB" sz="1300" dirty="0"/>
              <a:t>Surname</a:t>
            </a:r>
            <a:endParaRPr lang="en-GB" sz="13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Sobrina</a:t>
            </a:r>
            <a:r>
              <a:rPr lang="en-GB" sz="1200" b="1" dirty="0"/>
              <a:t>: </a:t>
            </a:r>
            <a:r>
              <a:rPr lang="en-GB" sz="1200" i="1" dirty="0"/>
              <a:t>Niece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/>
              <a:t>Nieto: </a:t>
            </a:r>
            <a:r>
              <a:rPr lang="en-GB" sz="1200" i="1" dirty="0"/>
              <a:t>Grandson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Nieta</a:t>
            </a:r>
            <a:r>
              <a:rPr lang="en-GB" sz="1200" b="1" dirty="0"/>
              <a:t>: </a:t>
            </a:r>
            <a:r>
              <a:rPr lang="en-GB" sz="1200" i="1" dirty="0"/>
              <a:t>Granddaughter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Abuelo</a:t>
            </a:r>
            <a:r>
              <a:rPr lang="en-GB" sz="1200" b="1" dirty="0"/>
              <a:t>: </a:t>
            </a:r>
            <a:r>
              <a:rPr lang="en-GB" sz="1200" i="1" dirty="0" err="1"/>
              <a:t>Granfather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Abuela</a:t>
            </a:r>
            <a:r>
              <a:rPr lang="en-GB" sz="1200" b="1" dirty="0"/>
              <a:t>: </a:t>
            </a:r>
            <a:r>
              <a:rPr lang="en-GB" sz="1200" i="1" dirty="0"/>
              <a:t>Grandmother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/>
              <a:t>Primo: </a:t>
            </a:r>
            <a:r>
              <a:rPr lang="en-GB" sz="1200" i="1" dirty="0"/>
              <a:t>Cousin (male)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/>
              <a:t>Prima: </a:t>
            </a:r>
            <a:r>
              <a:rPr lang="en-GB" sz="1200" i="1" dirty="0"/>
              <a:t>Cousin (female)</a:t>
            </a:r>
            <a:endParaRPr lang="en-GB" sz="1200" b="1" dirty="0"/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Hijastro</a:t>
            </a:r>
            <a:r>
              <a:rPr lang="en-GB" sz="1200" b="1" dirty="0"/>
              <a:t>: </a:t>
            </a:r>
            <a:r>
              <a:rPr lang="en-GB" sz="1200" i="1" dirty="0"/>
              <a:t>Stepson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Hijastra</a:t>
            </a:r>
            <a:r>
              <a:rPr lang="en-GB" sz="1200" b="1" dirty="0"/>
              <a:t>: </a:t>
            </a:r>
            <a:r>
              <a:rPr lang="en-GB" sz="1200" i="1" dirty="0"/>
              <a:t>Stepdaughter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Vacaciones</a:t>
            </a:r>
            <a:r>
              <a:rPr lang="en-GB" sz="1200" b="1" dirty="0"/>
              <a:t>: </a:t>
            </a:r>
            <a:r>
              <a:rPr lang="en-GB" sz="1200" i="1" dirty="0"/>
              <a:t>Holidays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Subir</a:t>
            </a:r>
            <a:r>
              <a:rPr lang="en-GB" sz="1200" b="1" dirty="0"/>
              <a:t>: </a:t>
            </a:r>
            <a:r>
              <a:rPr lang="en-GB" sz="1200" dirty="0"/>
              <a:t>Up or going up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Bajar</a:t>
            </a:r>
            <a:r>
              <a:rPr lang="en-GB" sz="1200" b="1" dirty="0"/>
              <a:t>: </a:t>
            </a:r>
            <a:r>
              <a:rPr lang="en-GB" sz="1200" dirty="0"/>
              <a:t>Coming down or down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</a:pPr>
            <a:r>
              <a:rPr lang="en-GB" sz="1200" b="1" dirty="0" err="1"/>
              <a:t>Escaleras</a:t>
            </a:r>
            <a:r>
              <a:rPr lang="en-GB" sz="1200" b="1" dirty="0"/>
              <a:t>: </a:t>
            </a:r>
            <a:r>
              <a:rPr lang="en-GB" sz="1200" dirty="0"/>
              <a:t>Stairs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sz="1200" b="1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722EDA-BBB6-4100-8FAC-17A408884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sz="12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Vocabulario</a:t>
            </a:r>
            <a:r>
              <a:rPr lang="en-GB" dirty="0"/>
              <a:t> 2</a:t>
            </a:r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4020" y="1442733"/>
            <a:ext cx="457200" cy="4572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2967" y="1442733"/>
            <a:ext cx="457200" cy="4572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CCCBD6F-F959-4E9C-B62D-4E010EBD0C69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0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6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Vocabulario</a:t>
            </a:r>
            <a:r>
              <a:rPr lang="en-GB" dirty="0"/>
              <a:t> (y </a:t>
            </a:r>
            <a:r>
              <a:rPr lang="en-GB" dirty="0" err="1"/>
              <a:t>tres</a:t>
            </a:r>
            <a:r>
              <a:rPr lang="en-GB" dirty="0"/>
              <a:t>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/>
              <a:t>Rico: </a:t>
            </a:r>
            <a:r>
              <a:rPr lang="en-GB" sz="1200" i="1" dirty="0"/>
              <a:t>Rich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Pobre</a:t>
            </a:r>
            <a:r>
              <a:rPr lang="en-GB" sz="1200" b="1" dirty="0"/>
              <a:t>: </a:t>
            </a:r>
            <a:r>
              <a:rPr lang="en-GB" sz="1200" i="1" dirty="0"/>
              <a:t>Poor</a:t>
            </a:r>
            <a:endParaRPr lang="en-GB" sz="1200" b="1" i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Valiente</a:t>
            </a:r>
            <a:r>
              <a:rPr lang="en-GB" sz="1200" b="1" dirty="0"/>
              <a:t>: </a:t>
            </a:r>
            <a:r>
              <a:rPr lang="en-GB" sz="1200" i="1" dirty="0"/>
              <a:t>Brave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Cobarde</a:t>
            </a:r>
            <a:r>
              <a:rPr lang="en-GB" sz="1200" b="1" dirty="0"/>
              <a:t>: </a:t>
            </a:r>
            <a:r>
              <a:rPr lang="en-GB" sz="1200" i="1" dirty="0"/>
              <a:t>Coward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Decidido</a:t>
            </a:r>
            <a:r>
              <a:rPr lang="en-GB" sz="1200" b="1" dirty="0"/>
              <a:t>: </a:t>
            </a:r>
            <a:r>
              <a:rPr lang="en-GB" sz="1200" dirty="0"/>
              <a:t>Decisive, </a:t>
            </a:r>
            <a:r>
              <a:rPr lang="en-GB" sz="1200" i="1" dirty="0"/>
              <a:t>determined, resolute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Indeciso</a:t>
            </a:r>
            <a:r>
              <a:rPr lang="en-GB" sz="1200" b="1" dirty="0"/>
              <a:t>: </a:t>
            </a:r>
            <a:r>
              <a:rPr lang="en-GB" sz="1200" i="1" dirty="0"/>
              <a:t>Indecisive, undecided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Sabio</a:t>
            </a:r>
            <a:r>
              <a:rPr lang="en-GB" sz="1200" b="1" dirty="0"/>
              <a:t>: </a:t>
            </a:r>
            <a:r>
              <a:rPr lang="en-GB" sz="1200" i="1" dirty="0"/>
              <a:t>Wise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Necio</a:t>
            </a:r>
            <a:r>
              <a:rPr lang="en-GB" sz="1200" b="1" dirty="0"/>
              <a:t>: </a:t>
            </a:r>
            <a:r>
              <a:rPr lang="en-GB" sz="1200" i="1" dirty="0"/>
              <a:t>Foolish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Buen</a:t>
            </a:r>
            <a:r>
              <a:rPr lang="en-GB" sz="1200" b="1" dirty="0"/>
              <a:t> </a:t>
            </a:r>
            <a:r>
              <a:rPr lang="en-GB" sz="1200" b="1" dirty="0" err="1"/>
              <a:t>sabor</a:t>
            </a:r>
            <a:r>
              <a:rPr lang="en-GB" sz="1200" b="1" dirty="0"/>
              <a:t>: </a:t>
            </a:r>
            <a:r>
              <a:rPr lang="en-GB" sz="1200" i="1" dirty="0"/>
              <a:t>Good taste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Carretera</a:t>
            </a:r>
            <a:r>
              <a:rPr lang="en-GB" sz="1200" b="1" dirty="0"/>
              <a:t>: </a:t>
            </a:r>
            <a:r>
              <a:rPr lang="en-GB" sz="1200" i="1" dirty="0"/>
              <a:t>Road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Autopista</a:t>
            </a:r>
            <a:r>
              <a:rPr lang="en-GB" sz="1200" b="1" dirty="0"/>
              <a:t>: </a:t>
            </a:r>
            <a:r>
              <a:rPr lang="en-GB" sz="1200" i="1" dirty="0"/>
              <a:t>Motorway</a:t>
            </a:r>
            <a:endParaRPr lang="en-GB" sz="1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Enfermedad</a:t>
            </a:r>
            <a:r>
              <a:rPr lang="en-GB" sz="1200" b="1" dirty="0"/>
              <a:t>:</a:t>
            </a:r>
            <a:r>
              <a:rPr lang="en-GB" sz="1200" i="1" dirty="0"/>
              <a:t> Illness </a:t>
            </a:r>
            <a:endParaRPr lang="en-GB" sz="1200" b="1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Salud</a:t>
            </a:r>
            <a:r>
              <a:rPr lang="en-GB" sz="1200" b="1" dirty="0"/>
              <a:t>: </a:t>
            </a:r>
            <a:r>
              <a:rPr lang="en-GB" sz="1200" i="1" dirty="0"/>
              <a:t>Health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200" b="1" dirty="0" err="1"/>
              <a:t>Vengo</a:t>
            </a:r>
            <a:r>
              <a:rPr lang="en-GB" sz="1200" b="1" dirty="0"/>
              <a:t>: </a:t>
            </a:r>
            <a:r>
              <a:rPr lang="en-GB" sz="1200" i="1" dirty="0"/>
              <a:t>I come</a:t>
            </a:r>
            <a:endParaRPr lang="en-GB" sz="1200" b="1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2C5DDD-8903-4FE2-91E2-A93A7750F9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3893" y="4865047"/>
            <a:ext cx="41337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4445" y="2714625"/>
            <a:ext cx="457200" cy="457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4046BEB-4DFF-4AD3-A8B7-8281BB695E2B}"/>
              </a:ext>
            </a:extLst>
          </p:cNvPr>
          <p:cNvSpPr txBox="1"/>
          <p:nvPr/>
        </p:nvSpPr>
        <p:spPr>
          <a:xfrm>
            <a:off x="7448711" y="383283"/>
            <a:ext cx="12115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pc="300" dirty="0">
                <a:solidFill>
                  <a:srgbClr val="C00000"/>
                </a:solidFill>
                <a:latin typeface="Bebas Neue" panose="020B0606020202050201" pitchFamily="34" charset="0"/>
              </a:rPr>
              <a:t>BEGINNERS</a:t>
            </a:r>
            <a:endParaRPr lang="es-ES" spc="300" dirty="0">
              <a:solidFill>
                <a:srgbClr val="C00000"/>
              </a:solidFill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0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spanishkey">
      <a:dk1>
        <a:sysClr val="windowText" lastClr="000000"/>
      </a:dk1>
      <a:lt1>
        <a:srgbClr val="FFFFFF"/>
      </a:lt1>
      <a:dk2>
        <a:srgbClr val="212121"/>
      </a:dk2>
      <a:lt2>
        <a:srgbClr val="CDD0D1"/>
      </a:lt2>
      <a:accent1>
        <a:srgbClr val="00247D"/>
      </a:accent1>
      <a:accent2>
        <a:srgbClr val="FEC300"/>
      </a:accent2>
      <a:accent3>
        <a:srgbClr val="FEC300"/>
      </a:accent3>
      <a:accent4>
        <a:srgbClr val="D64A3B"/>
      </a:accent4>
      <a:accent5>
        <a:srgbClr val="CE142B"/>
      </a:accent5>
      <a:accent6>
        <a:srgbClr val="00247D"/>
      </a:accent6>
      <a:hlink>
        <a:srgbClr val="CE142B"/>
      </a:hlink>
      <a:folHlink>
        <a:srgbClr val="CE142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1364</Words>
  <Application>Microsoft Office PowerPoint</Application>
  <PresentationFormat>Presentación en pantalla (16:9)</PresentationFormat>
  <Paragraphs>242</Paragraphs>
  <Slides>13</Slides>
  <Notes>0</Notes>
  <HiddenSlides>0</HiddenSlides>
  <MMClips>15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Bebas Neue</vt:lpstr>
      <vt:lpstr>Calibri</vt:lpstr>
      <vt:lpstr>Montserrat</vt:lpstr>
      <vt:lpstr>Parallax</vt:lpstr>
      <vt:lpstr>BEGINNERS – lesson 3</vt:lpstr>
      <vt:lpstr>Lesson 3: Lección 3</vt:lpstr>
      <vt:lpstr>Tips and rules in Spanish language: Consejos y reglas en Español</vt:lpstr>
      <vt:lpstr>INTRODUCTIONS: PRESENTACIONES 1</vt:lpstr>
      <vt:lpstr>INTRODUCTIONS: PRESENTACIONES 2</vt:lpstr>
      <vt:lpstr>NUMEROS</vt:lpstr>
      <vt:lpstr>NUMEROS 2</vt:lpstr>
      <vt:lpstr>Vocabulario 2</vt:lpstr>
      <vt:lpstr>Vocabulario (y tres)</vt:lpstr>
      <vt:lpstr>Voy a: Going to &amp; Future of verb Ir (to go)</vt:lpstr>
      <vt:lpstr>Los colores</vt:lpstr>
      <vt:lpstr>Rutinas: Routines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BEGINNERS Lesson 3: Lección 3</dc:title>
  <dc:creator>juan pardo</dc:creator>
  <cp:lastModifiedBy>maite orozco</cp:lastModifiedBy>
  <cp:revision>52</cp:revision>
  <dcterms:created xsi:type="dcterms:W3CDTF">2015-01-25T14:07:48Z</dcterms:created>
  <dcterms:modified xsi:type="dcterms:W3CDTF">2020-12-16T20:41:59Z</dcterms:modified>
</cp:coreProperties>
</file>